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audio1.bin" ContentType="audio/unknown"/>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27"/>
  </p:notesMasterIdLst>
  <p:sldIdLst>
    <p:sldId id="257" r:id="rId2"/>
    <p:sldId id="258" r:id="rId3"/>
    <p:sldId id="266" r:id="rId4"/>
    <p:sldId id="267" r:id="rId5"/>
    <p:sldId id="271" r:id="rId6"/>
    <p:sldId id="268" r:id="rId7"/>
    <p:sldId id="269" r:id="rId8"/>
    <p:sldId id="270" r:id="rId9"/>
    <p:sldId id="275" r:id="rId10"/>
    <p:sldId id="276" r:id="rId11"/>
    <p:sldId id="277" r:id="rId12"/>
    <p:sldId id="278" r:id="rId13"/>
    <p:sldId id="279" r:id="rId14"/>
    <p:sldId id="272" r:id="rId15"/>
    <p:sldId id="273" r:id="rId16"/>
    <p:sldId id="274" r:id="rId17"/>
    <p:sldId id="280" r:id="rId18"/>
    <p:sldId id="287" r:id="rId19"/>
    <p:sldId id="288" r:id="rId20"/>
    <p:sldId id="281" r:id="rId21"/>
    <p:sldId id="283" r:id="rId22"/>
    <p:sldId id="282" r:id="rId23"/>
    <p:sldId id="284" r:id="rId24"/>
    <p:sldId id="285" r:id="rId25"/>
    <p:sldId id="286"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1" d="100"/>
          <a:sy n="101" d="100"/>
        </p:scale>
        <p:origin x="-83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C112C7-8995-CE4F-A757-D59EF145E906}" type="datetimeFigureOut">
              <a:rPr lang="en-US" smtClean="0"/>
              <a:t>3/23/15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AC3D4C-137B-354B-A805-40E2D0DB8921}" type="slidenum">
              <a:rPr lang="en-US" smtClean="0"/>
              <a:t>‹#›</a:t>
            </a:fld>
            <a:endParaRPr lang="en-US"/>
          </a:p>
        </p:txBody>
      </p:sp>
    </p:spTree>
    <p:extLst>
      <p:ext uri="{BB962C8B-B14F-4D97-AF65-F5344CB8AC3E}">
        <p14:creationId xmlns:p14="http://schemas.microsoft.com/office/powerpoint/2010/main" val="26033628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Narration</a:t>
            </a:r>
            <a:r>
              <a:rPr lang="en-US" baseline="0" dirty="0" smtClean="0"/>
              <a:t> Audio can be repeated by the learner when they select the audio icon at the top.</a:t>
            </a:r>
            <a:endParaRPr lang="en-US" dirty="0" smtClean="0"/>
          </a:p>
          <a:p>
            <a:endParaRPr lang="en-US" dirty="0"/>
          </a:p>
        </p:txBody>
      </p:sp>
      <p:sp>
        <p:nvSpPr>
          <p:cNvPr id="4" name="Slide Number Placeholder 3"/>
          <p:cNvSpPr>
            <a:spLocks noGrp="1"/>
          </p:cNvSpPr>
          <p:nvPr>
            <p:ph type="sldNum" sz="quarter" idx="10"/>
          </p:nvPr>
        </p:nvSpPr>
        <p:spPr/>
        <p:txBody>
          <a:bodyPr/>
          <a:lstStyle/>
          <a:p>
            <a:fld id="{9BAC3D4C-137B-354B-A805-40E2D0DB8921}" type="slidenum">
              <a:rPr lang="en-US" smtClean="0"/>
              <a:t>2</a:t>
            </a:fld>
            <a:endParaRPr lang="en-US"/>
          </a:p>
        </p:txBody>
      </p:sp>
    </p:spTree>
    <p:extLst>
      <p:ext uri="{BB962C8B-B14F-4D97-AF65-F5344CB8AC3E}">
        <p14:creationId xmlns:p14="http://schemas.microsoft.com/office/powerpoint/2010/main" val="2352384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to Instructor – The chocolate and Pancake batter are in fact valid alternatives discussed in my module. Food 3D printed products are on the rise. Filament is the building material used to create the 3D</a:t>
            </a:r>
            <a:r>
              <a:rPr lang="en-US" baseline="0" dirty="0" smtClean="0"/>
              <a:t> printed object. </a:t>
            </a:r>
          </a:p>
          <a:p>
            <a:endParaRPr lang="en-US" baseline="0" dirty="0" smtClean="0"/>
          </a:p>
          <a:p>
            <a:r>
              <a:rPr lang="en-US" baseline="0" dirty="0" smtClean="0"/>
              <a:t>3D printer machine sound effects activated when a image is dropped onto the 3d printer.</a:t>
            </a:r>
          </a:p>
          <a:p>
            <a:endParaRPr lang="en-US" baseline="0" smtClean="0"/>
          </a:p>
          <a:p>
            <a:endParaRPr lang="en-US" dirty="0"/>
          </a:p>
        </p:txBody>
      </p:sp>
      <p:sp>
        <p:nvSpPr>
          <p:cNvPr id="4" name="Slide Number Placeholder 3"/>
          <p:cNvSpPr>
            <a:spLocks noGrp="1"/>
          </p:cNvSpPr>
          <p:nvPr>
            <p:ph type="sldNum" sz="quarter" idx="10"/>
          </p:nvPr>
        </p:nvSpPr>
        <p:spPr/>
        <p:txBody>
          <a:bodyPr/>
          <a:lstStyle/>
          <a:p>
            <a:fld id="{9BAC3D4C-137B-354B-A805-40E2D0DB8921}" type="slidenum">
              <a:rPr lang="en-US" smtClean="0"/>
              <a:t>15</a:t>
            </a:fld>
            <a:endParaRPr lang="en-US"/>
          </a:p>
        </p:txBody>
      </p:sp>
    </p:spTree>
    <p:extLst>
      <p:ext uri="{BB962C8B-B14F-4D97-AF65-F5344CB8AC3E}">
        <p14:creationId xmlns:p14="http://schemas.microsoft.com/office/powerpoint/2010/main" val="1004294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to Instructor – The chocolate and Pancake batter are in fact valid alternatives discussed in my module. Food 3D printed products are on the rise. Filament is the building material used to create the 3D</a:t>
            </a:r>
            <a:r>
              <a:rPr lang="en-US" baseline="0" dirty="0" smtClean="0"/>
              <a:t> printed object. </a:t>
            </a:r>
          </a:p>
          <a:p>
            <a:endParaRPr lang="en-US" baseline="0" dirty="0" smtClean="0"/>
          </a:p>
          <a:p>
            <a:r>
              <a:rPr lang="en-US" baseline="0" dirty="0" smtClean="0"/>
              <a:t>3D printer machine sound effects activated when a image is dropped onto the 3d printer.</a:t>
            </a:r>
          </a:p>
          <a:p>
            <a:endParaRPr lang="en-US" baseline="0" smtClean="0"/>
          </a:p>
          <a:p>
            <a:endParaRPr lang="en-US" dirty="0"/>
          </a:p>
        </p:txBody>
      </p:sp>
      <p:sp>
        <p:nvSpPr>
          <p:cNvPr id="4" name="Slide Number Placeholder 3"/>
          <p:cNvSpPr>
            <a:spLocks noGrp="1"/>
          </p:cNvSpPr>
          <p:nvPr>
            <p:ph type="sldNum" sz="quarter" idx="10"/>
          </p:nvPr>
        </p:nvSpPr>
        <p:spPr/>
        <p:txBody>
          <a:bodyPr/>
          <a:lstStyle/>
          <a:p>
            <a:fld id="{9BAC3D4C-137B-354B-A805-40E2D0DB8921}" type="slidenum">
              <a:rPr lang="en-US" smtClean="0"/>
              <a:t>16</a:t>
            </a:fld>
            <a:endParaRPr lang="en-US"/>
          </a:p>
        </p:txBody>
      </p:sp>
    </p:spTree>
    <p:extLst>
      <p:ext uri="{BB962C8B-B14F-4D97-AF65-F5344CB8AC3E}">
        <p14:creationId xmlns:p14="http://schemas.microsoft.com/office/powerpoint/2010/main" val="1004294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 to Instructor - 3D printer machine sound effects activated when parts are dropped into the 3d printer</a:t>
            </a:r>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AC3D4C-137B-354B-A805-40E2D0DB8921}" type="slidenum">
              <a:rPr lang="en-US" smtClean="0"/>
              <a:t>17</a:t>
            </a:fld>
            <a:endParaRPr lang="en-US"/>
          </a:p>
        </p:txBody>
      </p:sp>
    </p:spTree>
    <p:extLst>
      <p:ext uri="{BB962C8B-B14F-4D97-AF65-F5344CB8AC3E}">
        <p14:creationId xmlns:p14="http://schemas.microsoft.com/office/powerpoint/2010/main" val="1004294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 to Instructor - 3D printer machine sound effects activated when parts are dropped into the 3d printer</a:t>
            </a:r>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AC3D4C-137B-354B-A805-40E2D0DB8921}" type="slidenum">
              <a:rPr lang="en-US" smtClean="0"/>
              <a:t>18</a:t>
            </a:fld>
            <a:endParaRPr lang="en-US"/>
          </a:p>
        </p:txBody>
      </p:sp>
    </p:spTree>
    <p:extLst>
      <p:ext uri="{BB962C8B-B14F-4D97-AF65-F5344CB8AC3E}">
        <p14:creationId xmlns:p14="http://schemas.microsoft.com/office/powerpoint/2010/main" val="1004294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 to Instructor - 3D printer machine sound effects activated when parts are dropped into the 3d printer</a:t>
            </a:r>
          </a:p>
          <a:p>
            <a:endParaRPr lang="en-US" dirty="0"/>
          </a:p>
        </p:txBody>
      </p:sp>
      <p:sp>
        <p:nvSpPr>
          <p:cNvPr id="4" name="Slide Number Placeholder 3"/>
          <p:cNvSpPr>
            <a:spLocks noGrp="1"/>
          </p:cNvSpPr>
          <p:nvPr>
            <p:ph type="sldNum" sz="quarter" idx="10"/>
          </p:nvPr>
        </p:nvSpPr>
        <p:spPr/>
        <p:txBody>
          <a:bodyPr/>
          <a:lstStyle/>
          <a:p>
            <a:fld id="{9BAC3D4C-137B-354B-A805-40E2D0DB8921}" type="slidenum">
              <a:rPr lang="en-US" smtClean="0"/>
              <a:t>19</a:t>
            </a:fld>
            <a:endParaRPr lang="en-US"/>
          </a:p>
        </p:txBody>
      </p:sp>
    </p:spTree>
    <p:extLst>
      <p:ext uri="{BB962C8B-B14F-4D97-AF65-F5344CB8AC3E}">
        <p14:creationId xmlns:p14="http://schemas.microsoft.com/office/powerpoint/2010/main" val="1004294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to Instructor – The chocolate and Pancake batter are in fact valid alternatives discussed in my module. Food 3D printed products are on the rise. Filament is the building material used to create the 3D</a:t>
            </a:r>
            <a:r>
              <a:rPr lang="en-US" baseline="0" dirty="0" smtClean="0"/>
              <a:t> printed object. </a:t>
            </a:r>
          </a:p>
          <a:p>
            <a:endParaRPr lang="en-US" baseline="0" dirty="0" smtClean="0"/>
          </a:p>
          <a:p>
            <a:r>
              <a:rPr lang="en-US" baseline="0" dirty="0" smtClean="0"/>
              <a:t>3D printer machine sound effects activated when a image is dropped onto the 3d printer.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AC3D4C-137B-354B-A805-40E2D0DB8921}" type="slidenum">
              <a:rPr lang="en-US" smtClean="0"/>
              <a:t>20</a:t>
            </a:fld>
            <a:endParaRPr lang="en-US"/>
          </a:p>
        </p:txBody>
      </p:sp>
    </p:spTree>
    <p:extLst>
      <p:ext uri="{BB962C8B-B14F-4D97-AF65-F5344CB8AC3E}">
        <p14:creationId xmlns:p14="http://schemas.microsoft.com/office/powerpoint/2010/main" val="1004294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to Instructor – The chocolate and Pancake batter are in fact valid alternatives discussed in my module. Food 3D printed products are on the rise. Filament is the building material used to create the 3D</a:t>
            </a:r>
            <a:r>
              <a:rPr lang="en-US" baseline="0" dirty="0" smtClean="0"/>
              <a:t> printed object. </a:t>
            </a:r>
          </a:p>
          <a:p>
            <a:endParaRPr lang="en-US" baseline="0" dirty="0" smtClean="0"/>
          </a:p>
          <a:p>
            <a:r>
              <a:rPr lang="en-US" baseline="0" dirty="0" smtClean="0"/>
              <a:t>3D printer machine sound effects activated when a image is dropped onto the 3d printer.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AC3D4C-137B-354B-A805-40E2D0DB8921}" type="slidenum">
              <a:rPr lang="en-US" smtClean="0"/>
              <a:t>21</a:t>
            </a:fld>
            <a:endParaRPr lang="en-US"/>
          </a:p>
        </p:txBody>
      </p:sp>
    </p:spTree>
    <p:extLst>
      <p:ext uri="{BB962C8B-B14F-4D97-AF65-F5344CB8AC3E}">
        <p14:creationId xmlns:p14="http://schemas.microsoft.com/office/powerpoint/2010/main" val="1004294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AC3D4C-137B-354B-A805-40E2D0DB8921}" type="slidenum">
              <a:rPr lang="en-US" smtClean="0"/>
              <a:t>22</a:t>
            </a:fld>
            <a:endParaRPr lang="en-US"/>
          </a:p>
        </p:txBody>
      </p:sp>
    </p:spTree>
    <p:extLst>
      <p:ext uri="{BB962C8B-B14F-4D97-AF65-F5344CB8AC3E}">
        <p14:creationId xmlns:p14="http://schemas.microsoft.com/office/powerpoint/2010/main" val="1004294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AC3D4C-137B-354B-A805-40E2D0DB8921}" type="slidenum">
              <a:rPr lang="en-US" smtClean="0"/>
              <a:t>23</a:t>
            </a:fld>
            <a:endParaRPr lang="en-US"/>
          </a:p>
        </p:txBody>
      </p:sp>
    </p:spTree>
    <p:extLst>
      <p:ext uri="{BB962C8B-B14F-4D97-AF65-F5344CB8AC3E}">
        <p14:creationId xmlns:p14="http://schemas.microsoft.com/office/powerpoint/2010/main" val="1004294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AC3D4C-137B-354B-A805-40E2D0DB8921}" type="slidenum">
              <a:rPr lang="en-US" smtClean="0"/>
              <a:t>24</a:t>
            </a:fld>
            <a:endParaRPr lang="en-US"/>
          </a:p>
        </p:txBody>
      </p:sp>
    </p:spTree>
    <p:extLst>
      <p:ext uri="{BB962C8B-B14F-4D97-AF65-F5344CB8AC3E}">
        <p14:creationId xmlns:p14="http://schemas.microsoft.com/office/powerpoint/2010/main" val="1004294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3D printed object is my Son!</a:t>
            </a:r>
            <a:endParaRPr lang="en-US" dirty="0"/>
          </a:p>
        </p:txBody>
      </p:sp>
      <p:sp>
        <p:nvSpPr>
          <p:cNvPr id="4" name="Slide Number Placeholder 3"/>
          <p:cNvSpPr>
            <a:spLocks noGrp="1"/>
          </p:cNvSpPr>
          <p:nvPr>
            <p:ph type="sldNum" sz="quarter" idx="10"/>
          </p:nvPr>
        </p:nvSpPr>
        <p:spPr/>
        <p:txBody>
          <a:bodyPr/>
          <a:lstStyle/>
          <a:p>
            <a:fld id="{9BAC3D4C-137B-354B-A805-40E2D0DB8921}" type="slidenum">
              <a:rPr lang="en-US" smtClean="0"/>
              <a:t>5</a:t>
            </a:fld>
            <a:endParaRPr lang="en-US"/>
          </a:p>
        </p:txBody>
      </p:sp>
    </p:spTree>
    <p:extLst>
      <p:ext uri="{BB962C8B-B14F-4D97-AF65-F5344CB8AC3E}">
        <p14:creationId xmlns:p14="http://schemas.microsoft.com/office/powerpoint/2010/main" val="2577642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Instructor Notes – </a:t>
            </a:r>
            <a:r>
              <a:rPr lang="en-US" baseline="0" dirty="0" err="1" smtClean="0"/>
              <a:t>Gotta</a:t>
            </a:r>
            <a:r>
              <a:rPr lang="en-US" baseline="0" dirty="0" smtClean="0"/>
              <a:t> Love Client Bob!</a:t>
            </a:r>
          </a:p>
          <a:p>
            <a:endParaRPr lang="en-US" dirty="0"/>
          </a:p>
        </p:txBody>
      </p:sp>
      <p:sp>
        <p:nvSpPr>
          <p:cNvPr id="4" name="Slide Number Placeholder 3"/>
          <p:cNvSpPr>
            <a:spLocks noGrp="1"/>
          </p:cNvSpPr>
          <p:nvPr>
            <p:ph type="sldNum" sz="quarter" idx="10"/>
          </p:nvPr>
        </p:nvSpPr>
        <p:spPr/>
        <p:txBody>
          <a:bodyPr/>
          <a:lstStyle/>
          <a:p>
            <a:fld id="{9BAC3D4C-137B-354B-A805-40E2D0DB8921}" type="slidenum">
              <a:rPr lang="en-US" smtClean="0"/>
              <a:t>25</a:t>
            </a:fld>
            <a:endParaRPr lang="en-US"/>
          </a:p>
        </p:txBody>
      </p:sp>
    </p:spTree>
    <p:extLst>
      <p:ext uri="{BB962C8B-B14F-4D97-AF65-F5344CB8AC3E}">
        <p14:creationId xmlns:p14="http://schemas.microsoft.com/office/powerpoint/2010/main" val="1004294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to Instructor – The chocolate and Pancake batter are in fact valid alternatives discussed in my module. Food 3D printed products are on the rise. Filament is the building material used to create the 3D</a:t>
            </a:r>
            <a:r>
              <a:rPr lang="en-US" baseline="0" dirty="0" smtClean="0"/>
              <a:t> printed object. </a:t>
            </a:r>
            <a:endParaRPr lang="en-US" dirty="0"/>
          </a:p>
        </p:txBody>
      </p:sp>
      <p:sp>
        <p:nvSpPr>
          <p:cNvPr id="4" name="Slide Number Placeholder 3"/>
          <p:cNvSpPr>
            <a:spLocks noGrp="1"/>
          </p:cNvSpPr>
          <p:nvPr>
            <p:ph type="sldNum" sz="quarter" idx="10"/>
          </p:nvPr>
        </p:nvSpPr>
        <p:spPr/>
        <p:txBody>
          <a:bodyPr/>
          <a:lstStyle/>
          <a:p>
            <a:fld id="{9BAC3D4C-137B-354B-A805-40E2D0DB8921}" type="slidenum">
              <a:rPr lang="en-US" smtClean="0"/>
              <a:t>8</a:t>
            </a:fld>
            <a:endParaRPr lang="en-US"/>
          </a:p>
        </p:txBody>
      </p:sp>
    </p:spTree>
    <p:extLst>
      <p:ext uri="{BB962C8B-B14F-4D97-AF65-F5344CB8AC3E}">
        <p14:creationId xmlns:p14="http://schemas.microsoft.com/office/powerpoint/2010/main" val="1004294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to Instructor – The chocolate and Pancake batter are in fact valid alternatives discussed in my module. Food 3D printed products are on the rise. Filament is the building material used to create the 3D</a:t>
            </a:r>
            <a:r>
              <a:rPr lang="en-US" baseline="0" dirty="0" smtClean="0"/>
              <a:t> printed object. </a:t>
            </a:r>
            <a:endParaRPr lang="en-US" dirty="0"/>
          </a:p>
        </p:txBody>
      </p:sp>
      <p:sp>
        <p:nvSpPr>
          <p:cNvPr id="4" name="Slide Number Placeholder 3"/>
          <p:cNvSpPr>
            <a:spLocks noGrp="1"/>
          </p:cNvSpPr>
          <p:nvPr>
            <p:ph type="sldNum" sz="quarter" idx="10"/>
          </p:nvPr>
        </p:nvSpPr>
        <p:spPr/>
        <p:txBody>
          <a:bodyPr/>
          <a:lstStyle/>
          <a:p>
            <a:fld id="{9BAC3D4C-137B-354B-A805-40E2D0DB8921}" type="slidenum">
              <a:rPr lang="en-US" smtClean="0"/>
              <a:t>9</a:t>
            </a:fld>
            <a:endParaRPr lang="en-US"/>
          </a:p>
        </p:txBody>
      </p:sp>
    </p:spTree>
    <p:extLst>
      <p:ext uri="{BB962C8B-B14F-4D97-AF65-F5344CB8AC3E}">
        <p14:creationId xmlns:p14="http://schemas.microsoft.com/office/powerpoint/2010/main" val="1004294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to Instructor – The chocolate and Pancake batter are in fact valid alternatives discussed in my module. Food 3D printed products are on the rise. Filament is the building material used to create the 3D</a:t>
            </a:r>
            <a:r>
              <a:rPr lang="en-US" baseline="0" dirty="0" smtClean="0"/>
              <a:t> printed object. </a:t>
            </a:r>
            <a:endParaRPr lang="en-US" dirty="0"/>
          </a:p>
        </p:txBody>
      </p:sp>
      <p:sp>
        <p:nvSpPr>
          <p:cNvPr id="4" name="Slide Number Placeholder 3"/>
          <p:cNvSpPr>
            <a:spLocks noGrp="1"/>
          </p:cNvSpPr>
          <p:nvPr>
            <p:ph type="sldNum" sz="quarter" idx="10"/>
          </p:nvPr>
        </p:nvSpPr>
        <p:spPr/>
        <p:txBody>
          <a:bodyPr/>
          <a:lstStyle/>
          <a:p>
            <a:fld id="{9BAC3D4C-137B-354B-A805-40E2D0DB8921}" type="slidenum">
              <a:rPr lang="en-US" smtClean="0"/>
              <a:t>10</a:t>
            </a:fld>
            <a:endParaRPr lang="en-US"/>
          </a:p>
        </p:txBody>
      </p:sp>
    </p:spTree>
    <p:extLst>
      <p:ext uri="{BB962C8B-B14F-4D97-AF65-F5344CB8AC3E}">
        <p14:creationId xmlns:p14="http://schemas.microsoft.com/office/powerpoint/2010/main" val="1004294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AC3D4C-137B-354B-A805-40E2D0DB8921}" type="slidenum">
              <a:rPr lang="en-US" smtClean="0"/>
              <a:t>11</a:t>
            </a:fld>
            <a:endParaRPr lang="en-US"/>
          </a:p>
        </p:txBody>
      </p:sp>
    </p:spTree>
    <p:extLst>
      <p:ext uri="{BB962C8B-B14F-4D97-AF65-F5344CB8AC3E}">
        <p14:creationId xmlns:p14="http://schemas.microsoft.com/office/powerpoint/2010/main" val="1004294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to Instructor – The chocolate and Pancake batter are in fact valid alternatives discussed in my module. Food 3D printed products are on the rise. Filament is the building material used to create the 3D</a:t>
            </a:r>
            <a:r>
              <a:rPr lang="en-US" baseline="0" dirty="0" smtClean="0"/>
              <a:t> printed object. </a:t>
            </a:r>
            <a:endParaRPr lang="en-US" dirty="0"/>
          </a:p>
        </p:txBody>
      </p:sp>
      <p:sp>
        <p:nvSpPr>
          <p:cNvPr id="4" name="Slide Number Placeholder 3"/>
          <p:cNvSpPr>
            <a:spLocks noGrp="1"/>
          </p:cNvSpPr>
          <p:nvPr>
            <p:ph type="sldNum" sz="quarter" idx="10"/>
          </p:nvPr>
        </p:nvSpPr>
        <p:spPr/>
        <p:txBody>
          <a:bodyPr/>
          <a:lstStyle/>
          <a:p>
            <a:fld id="{9BAC3D4C-137B-354B-A805-40E2D0DB8921}" type="slidenum">
              <a:rPr lang="en-US" smtClean="0"/>
              <a:t>12</a:t>
            </a:fld>
            <a:endParaRPr lang="en-US"/>
          </a:p>
        </p:txBody>
      </p:sp>
    </p:spTree>
    <p:extLst>
      <p:ext uri="{BB962C8B-B14F-4D97-AF65-F5344CB8AC3E}">
        <p14:creationId xmlns:p14="http://schemas.microsoft.com/office/powerpoint/2010/main" val="1004294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to Instructor – Learner</a:t>
            </a:r>
            <a:r>
              <a:rPr lang="en-US" baseline="0" dirty="0" smtClean="0"/>
              <a:t> will hear some brief sound effects and small 3D print animation of the dragon being printed and awarded to them!</a:t>
            </a:r>
            <a:endParaRPr lang="en-US" dirty="0"/>
          </a:p>
        </p:txBody>
      </p:sp>
      <p:sp>
        <p:nvSpPr>
          <p:cNvPr id="4" name="Slide Number Placeholder 3"/>
          <p:cNvSpPr>
            <a:spLocks noGrp="1"/>
          </p:cNvSpPr>
          <p:nvPr>
            <p:ph type="sldNum" sz="quarter" idx="10"/>
          </p:nvPr>
        </p:nvSpPr>
        <p:spPr/>
        <p:txBody>
          <a:bodyPr/>
          <a:lstStyle/>
          <a:p>
            <a:fld id="{9BAC3D4C-137B-354B-A805-40E2D0DB8921}" type="slidenum">
              <a:rPr lang="en-US" smtClean="0"/>
              <a:t>13</a:t>
            </a:fld>
            <a:endParaRPr lang="en-US"/>
          </a:p>
        </p:txBody>
      </p:sp>
    </p:spTree>
    <p:extLst>
      <p:ext uri="{BB962C8B-B14F-4D97-AF65-F5344CB8AC3E}">
        <p14:creationId xmlns:p14="http://schemas.microsoft.com/office/powerpoint/2010/main" val="1004294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to Instructor – The chocolate and Pancake batter are in fact valid alternatives discussed in my module. Food 3D printed products are on the rise. Filament is the building material used to create the 3D</a:t>
            </a:r>
            <a:r>
              <a:rPr lang="en-US" baseline="0" dirty="0" smtClean="0"/>
              <a:t> printed object. </a:t>
            </a:r>
          </a:p>
          <a:p>
            <a:endParaRPr lang="en-US" baseline="0" dirty="0" smtClean="0"/>
          </a:p>
          <a:p>
            <a:r>
              <a:rPr lang="en-US" baseline="0" dirty="0" smtClean="0"/>
              <a:t>3D printer machine sound effects activated when a image is dropped onto the 3d printer.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AC3D4C-137B-354B-A805-40E2D0DB8921}" type="slidenum">
              <a:rPr lang="en-US" smtClean="0"/>
              <a:t>14</a:t>
            </a:fld>
            <a:endParaRPr lang="en-US"/>
          </a:p>
        </p:txBody>
      </p:sp>
    </p:spTree>
    <p:extLst>
      <p:ext uri="{BB962C8B-B14F-4D97-AF65-F5344CB8AC3E}">
        <p14:creationId xmlns:p14="http://schemas.microsoft.com/office/powerpoint/2010/main" val="1004294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3EC8D674-3449-F849-8962-37B0655C41F2}" type="slidenum">
              <a:rPr lang="en-US" smtClean="0"/>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07466D6F-06E3-4D4F-A1A2-E74754C8793A}" type="datetimeFigureOut">
              <a:rPr lang="en-US" smtClean="0"/>
              <a:t>3/23/15</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07466D6F-06E3-4D4F-A1A2-E74754C8793A}" type="datetimeFigureOut">
              <a:rPr lang="en-US" smtClean="0"/>
              <a:t>3/23/15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8D674-3449-F849-8962-37B0655C41F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466D6F-06E3-4D4F-A1A2-E74754C8793A}" type="datetimeFigureOut">
              <a:rPr lang="en-US" smtClean="0"/>
              <a:t>3/23/15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8D674-3449-F849-8962-37B0655C41F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07466D6F-06E3-4D4F-A1A2-E74754C8793A}" type="datetimeFigureOut">
              <a:rPr lang="en-US" smtClean="0"/>
              <a:t>3/23/15</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3EC8D674-3449-F849-8962-37B0655C41F2}" type="slidenum">
              <a:rPr lang="en-US" smtClean="0"/>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07466D6F-06E3-4D4F-A1A2-E74754C8793A}" type="datetimeFigureOut">
              <a:rPr lang="en-US" smtClean="0"/>
              <a:t>3/23/15</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07466D6F-06E3-4D4F-A1A2-E74754C8793A}" type="datetimeFigureOut">
              <a:rPr lang="en-US" smtClean="0"/>
              <a:t>3/23/15</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7466D6F-06E3-4D4F-A1A2-E74754C8793A}" type="datetimeFigureOut">
              <a:rPr lang="en-US" smtClean="0"/>
              <a:t>3/23/15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8D674-3449-F849-8962-37B0655C41F2}"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7466D6F-06E3-4D4F-A1A2-E74754C8793A}" type="datetimeFigureOut">
              <a:rPr lang="en-US" smtClean="0"/>
              <a:t>3/23/15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8D674-3449-F849-8962-37B0655C41F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7466D6F-06E3-4D4F-A1A2-E74754C8793A}" type="datetimeFigureOut">
              <a:rPr lang="en-US" smtClean="0"/>
              <a:t>3/23/15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8D674-3449-F849-8962-37B0655C41F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466D6F-06E3-4D4F-A1A2-E74754C8793A}" type="datetimeFigureOut">
              <a:rPr lang="en-US" smtClean="0"/>
              <a:t>3/23/15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8D674-3449-F849-8962-37B0655C41F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07466D6F-06E3-4D4F-A1A2-E74754C8793A}" type="datetimeFigureOut">
              <a:rPr lang="en-US" smtClean="0"/>
              <a:t>3/23/15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8D674-3449-F849-8962-37B0655C41F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07466D6F-06E3-4D4F-A1A2-E74754C8793A}" type="datetimeFigureOut">
              <a:rPr lang="en-US" smtClean="0"/>
              <a:t>3/23/15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8D674-3449-F849-8962-37B0655C41F2}" type="slidenum">
              <a:rPr lang="en-US" smtClean="0"/>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07466D6F-06E3-4D4F-A1A2-E74754C8793A}" type="datetimeFigureOut">
              <a:rPr lang="en-US" smtClean="0"/>
              <a:t>3/23/15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8D674-3449-F849-8962-37B0655C41F2}" type="slidenum">
              <a:rPr lang="en-US" smtClean="0"/>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07466D6F-06E3-4D4F-A1A2-E74754C8793A}" type="datetimeFigureOut">
              <a:rPr lang="en-US" smtClean="0"/>
              <a:t>3/23/15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8D674-3449-F849-8962-37B0655C41F2}" type="slidenum">
              <a:rPr lang="en-US" smtClean="0"/>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07466D6F-06E3-4D4F-A1A2-E74754C8793A}" type="datetimeFigureOut">
              <a:rPr lang="en-US" smtClean="0"/>
              <a:t>3/23/15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8D674-3449-F849-8962-37B0655C41F2}" type="slidenum">
              <a:rPr lang="en-US" smtClean="0"/>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7466D6F-06E3-4D4F-A1A2-E74754C8793A}" type="datetimeFigureOut">
              <a:rPr lang="en-US" smtClean="0"/>
              <a:t>3/23/15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8D674-3449-F849-8962-37B0655C41F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07466D6F-06E3-4D4F-A1A2-E74754C8793A}" type="datetimeFigureOut">
              <a:rPr lang="en-US" smtClean="0"/>
              <a:t>3/23/15</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3EC8D674-3449-F849-8962-37B0655C41F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10.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 Id="rId11"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10.png"/><Relationship Id="rId5" Type="http://schemas.openxmlformats.org/officeDocument/2006/relationships/image" Target="../media/image14.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9.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10.png"/><Relationship Id="rId5" Type="http://schemas.openxmlformats.org/officeDocument/2006/relationships/image" Target="../media/image14.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9.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10.png"/><Relationship Id="rId5" Type="http://schemas.openxmlformats.org/officeDocument/2006/relationships/image" Target="../media/image14.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9.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audio" Target="../media/audio1.bin"/><Relationship Id="rId4" Type="http://schemas.openxmlformats.org/officeDocument/2006/relationships/image" Target="../media/image10.png"/><Relationship Id="rId5" Type="http://schemas.openxmlformats.org/officeDocument/2006/relationships/image" Target="../media/image26.png"/><Relationship Id="rId6" Type="http://schemas.openxmlformats.org/officeDocument/2006/relationships/image" Target="../media/image15.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9.png"/><Relationship Id="rId10" Type="http://schemas.openxmlformats.org/officeDocument/2006/relationships/image" Target="../media/image16.png"/></Relationships>
</file>

<file path=ppt/slides/_rels/slide15.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audio" Target="../media/audio1.bin"/><Relationship Id="rId4" Type="http://schemas.openxmlformats.org/officeDocument/2006/relationships/image" Target="../media/image10.png"/><Relationship Id="rId5" Type="http://schemas.openxmlformats.org/officeDocument/2006/relationships/image" Target="../media/image26.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9.png"/><Relationship Id="rId9" Type="http://schemas.openxmlformats.org/officeDocument/2006/relationships/image" Target="../media/image15.png"/><Relationship Id="rId10" Type="http://schemas.openxmlformats.org/officeDocument/2006/relationships/image" Target="../media/image16.png"/></Relationships>
</file>

<file path=ppt/slides/_rels/slide16.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9.png"/><Relationship Id="rId13"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audio" Target="../media/audio1.bin"/><Relationship Id="rId4" Type="http://schemas.openxmlformats.org/officeDocument/2006/relationships/image" Target="../media/image10.png"/><Relationship Id="rId5" Type="http://schemas.openxmlformats.org/officeDocument/2006/relationships/image" Target="../media/image26.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9.png"/><Relationship Id="rId9" Type="http://schemas.openxmlformats.org/officeDocument/2006/relationships/image" Target="../media/image15.png"/><Relationship Id="rId10"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10.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 Id="rId11"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10.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 Id="rId11"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10.png"/><Relationship Id="rId5" Type="http://schemas.openxmlformats.org/officeDocument/2006/relationships/image" Target="../media/image26.png"/><Relationship Id="rId6" Type="http://schemas.openxmlformats.org/officeDocument/2006/relationships/image" Target="../media/image30.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10.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10.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10.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10.png"/><Relationship Id="rId5" Type="http://schemas.openxmlformats.org/officeDocument/2006/relationships/image" Target="../media/image34.png"/><Relationship Id="rId6"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10.png"/><Relationship Id="rId5" Type="http://schemas.openxmlformats.org/officeDocument/2006/relationships/image" Target="../media/image34.png"/><Relationship Id="rId6"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10.png"/><Relationship Id="rId5" Type="http://schemas.openxmlformats.org/officeDocument/2006/relationships/image" Target="../media/image34.png"/><Relationship Id="rId6" Type="http://schemas.openxmlformats.org/officeDocument/2006/relationships/image" Target="../media/image23.png"/><Relationship Id="rId7"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audio" Target="../media/audio1.bin"/></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audio" Target="../media/audio1.bin"/></Relationships>
</file>

<file path=ppt/slides/_rels/slide5.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audio" Target="../media/audio1.bin"/></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audio" Target="../media/audio1.bin"/></Relationships>
</file>

<file path=ppt/slides/_rels/slide8.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10.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10.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0876" y="2057400"/>
            <a:ext cx="7985124" cy="755650"/>
          </a:xfrm>
        </p:spPr>
        <p:txBody>
          <a:bodyPr/>
          <a:lstStyle/>
          <a:p>
            <a:pPr algn="ctr"/>
            <a:r>
              <a:rPr lang="en-US" dirty="0"/>
              <a:t>3D Printing Business Venture!</a:t>
            </a:r>
          </a:p>
        </p:txBody>
      </p:sp>
      <p:sp>
        <p:nvSpPr>
          <p:cNvPr id="3" name="Subtitle 2"/>
          <p:cNvSpPr>
            <a:spLocks noGrp="1"/>
          </p:cNvSpPr>
          <p:nvPr>
            <p:ph type="subTitle" idx="1"/>
          </p:nvPr>
        </p:nvSpPr>
        <p:spPr>
          <a:xfrm>
            <a:off x="1219201" y="5302250"/>
            <a:ext cx="6762749" cy="1031875"/>
          </a:xfrm>
        </p:spPr>
        <p:txBody>
          <a:bodyPr/>
          <a:lstStyle/>
          <a:p>
            <a:pPr algn="ctr"/>
            <a:r>
              <a:rPr lang="en-US" dirty="0" smtClean="0"/>
              <a:t>Learning Game Assessment</a:t>
            </a:r>
          </a:p>
          <a:p>
            <a:pPr algn="ctr"/>
            <a:r>
              <a:rPr lang="en-US" dirty="0" smtClean="0"/>
              <a:t>By Ammon Smith </a:t>
            </a:r>
            <a:endParaRPr lang="en-US" dirty="0"/>
          </a:p>
        </p:txBody>
      </p:sp>
      <p:pic>
        <p:nvPicPr>
          <p:cNvPr id="4" name="Picture 3"/>
          <p:cNvPicPr>
            <a:picLocks noChangeAspect="1"/>
          </p:cNvPicPr>
          <p:nvPr/>
        </p:nvPicPr>
        <p:blipFill>
          <a:blip r:embed="rId2"/>
          <a:stretch>
            <a:fillRect/>
          </a:stretch>
        </p:blipFill>
        <p:spPr>
          <a:xfrm>
            <a:off x="3498849" y="2901950"/>
            <a:ext cx="2159000" cy="2267988"/>
          </a:xfrm>
          <a:prstGeom prst="rect">
            <a:avLst/>
          </a:prstGeom>
        </p:spPr>
      </p:pic>
      <p:sp>
        <p:nvSpPr>
          <p:cNvPr id="5" name="Rectangle 4"/>
          <p:cNvSpPr/>
          <p:nvPr/>
        </p:nvSpPr>
        <p:spPr>
          <a:xfrm>
            <a:off x="142875" y="200024"/>
            <a:ext cx="8858250" cy="11811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333376" y="507999"/>
            <a:ext cx="635000" cy="555625"/>
          </a:xfrm>
          <a:prstGeom prst="actionButtonHom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2691870" y="507999"/>
            <a:ext cx="648229" cy="555625"/>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p:cNvPr>
          <p:cNvSpPr/>
          <p:nvPr/>
        </p:nvSpPr>
        <p:spPr>
          <a:xfrm>
            <a:off x="1905000" y="507999"/>
            <a:ext cx="615950" cy="555625"/>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Action Button: Sound 8">
            <a:hlinkClick r:id="" action="ppaction://noaction" highlightClick="1">
              <a:snd r:embed="rId3" name="Applause"/>
            </a:hlinkClick>
          </p:cNvPr>
          <p:cNvSpPr/>
          <p:nvPr/>
        </p:nvSpPr>
        <p:spPr>
          <a:xfrm>
            <a:off x="3498849" y="507999"/>
            <a:ext cx="763984" cy="555625"/>
          </a:xfrm>
          <a:prstGeom prst="actionButtonSound">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Action Button: Information 9">
            <a:hlinkClick r:id="" action="ppaction://noaction" highlightClick="1"/>
          </p:cNvPr>
          <p:cNvSpPr/>
          <p:nvPr/>
        </p:nvSpPr>
        <p:spPr>
          <a:xfrm>
            <a:off x="1120777" y="507999"/>
            <a:ext cx="603250" cy="55562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stretch>
            <a:fillRect/>
          </a:stretch>
        </p:blipFill>
        <p:spPr>
          <a:xfrm>
            <a:off x="6070599" y="338751"/>
            <a:ext cx="819151" cy="885212"/>
          </a:xfrm>
          <a:prstGeom prst="rect">
            <a:avLst/>
          </a:prstGeom>
        </p:spPr>
      </p:pic>
      <p:pic>
        <p:nvPicPr>
          <p:cNvPr id="16" name="Picture 15"/>
          <p:cNvPicPr>
            <a:picLocks noChangeAspect="1"/>
          </p:cNvPicPr>
          <p:nvPr/>
        </p:nvPicPr>
        <p:blipFill>
          <a:blip r:embed="rId4"/>
          <a:stretch>
            <a:fillRect/>
          </a:stretch>
        </p:blipFill>
        <p:spPr>
          <a:xfrm>
            <a:off x="7023099" y="322876"/>
            <a:ext cx="819151" cy="885212"/>
          </a:xfrm>
          <a:prstGeom prst="rect">
            <a:avLst/>
          </a:prstGeom>
        </p:spPr>
      </p:pic>
      <p:pic>
        <p:nvPicPr>
          <p:cNvPr id="17" name="Picture 16"/>
          <p:cNvPicPr>
            <a:picLocks noChangeAspect="1"/>
          </p:cNvPicPr>
          <p:nvPr/>
        </p:nvPicPr>
        <p:blipFill>
          <a:blip r:embed="rId4"/>
          <a:stretch>
            <a:fillRect/>
          </a:stretch>
        </p:blipFill>
        <p:spPr>
          <a:xfrm>
            <a:off x="7981950" y="322876"/>
            <a:ext cx="819151" cy="885212"/>
          </a:xfrm>
          <a:prstGeom prst="rect">
            <a:avLst/>
          </a:prstGeom>
        </p:spPr>
      </p:pic>
      <p:pic>
        <p:nvPicPr>
          <p:cNvPr id="18" name="Picture 17"/>
          <p:cNvPicPr>
            <a:picLocks noChangeAspect="1"/>
          </p:cNvPicPr>
          <p:nvPr/>
        </p:nvPicPr>
        <p:blipFill>
          <a:blip r:embed="rId4"/>
          <a:stretch>
            <a:fillRect/>
          </a:stretch>
        </p:blipFill>
        <p:spPr>
          <a:xfrm>
            <a:off x="5133974" y="322876"/>
            <a:ext cx="819151" cy="885212"/>
          </a:xfrm>
          <a:prstGeom prst="rect">
            <a:avLst/>
          </a:prstGeom>
        </p:spPr>
      </p:pic>
      <p:sp>
        <p:nvSpPr>
          <p:cNvPr id="19" name="Rectangle 18"/>
          <p:cNvSpPr/>
          <p:nvPr/>
        </p:nvSpPr>
        <p:spPr>
          <a:xfrm>
            <a:off x="4419599" y="507999"/>
            <a:ext cx="508000"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200" dirty="0" smtClean="0"/>
              <a:t>Slide</a:t>
            </a:r>
            <a:r>
              <a:rPr lang="en-US" dirty="0" smtClean="0"/>
              <a:t> 0</a:t>
            </a:r>
            <a:endParaRPr lang="en-US" dirty="0"/>
          </a:p>
        </p:txBody>
      </p:sp>
    </p:spTree>
    <p:extLst>
      <p:ext uri="{BB962C8B-B14F-4D97-AF65-F5344CB8AC3E}">
        <p14:creationId xmlns:p14="http://schemas.microsoft.com/office/powerpoint/2010/main" val="1993454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953" y="2508250"/>
            <a:ext cx="5754291" cy="714375"/>
          </a:xfrm>
        </p:spPr>
        <p:txBody>
          <a:bodyPr/>
          <a:lstStyle/>
          <a:p>
            <a:pPr algn="l"/>
            <a:r>
              <a:rPr lang="en-US" sz="2000" dirty="0" smtClean="0"/>
              <a:t>What kind of filament is used by the Imagine 3D printer?</a:t>
            </a:r>
            <a:endParaRPr lang="en-US" sz="2000" dirty="0"/>
          </a:p>
        </p:txBody>
      </p:sp>
      <p:sp>
        <p:nvSpPr>
          <p:cNvPr id="5" name="Rectangle 4"/>
          <p:cNvSpPr/>
          <p:nvPr/>
        </p:nvSpPr>
        <p:spPr>
          <a:xfrm>
            <a:off x="142875" y="200024"/>
            <a:ext cx="8858250" cy="11811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333376" y="507999"/>
            <a:ext cx="635000" cy="555625"/>
          </a:xfrm>
          <a:prstGeom prst="actionButtonHom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2691870" y="507999"/>
            <a:ext cx="648229" cy="555625"/>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p:cNvPr>
          <p:cNvSpPr/>
          <p:nvPr/>
        </p:nvSpPr>
        <p:spPr>
          <a:xfrm>
            <a:off x="1905000" y="507999"/>
            <a:ext cx="615950" cy="555625"/>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Action Button: Sound 8">
            <a:hlinkClick r:id="" action="ppaction://noaction" highlightClick="1">
              <a:snd r:embed="rId3" name="Applause"/>
            </a:hlinkClick>
          </p:cNvPr>
          <p:cNvSpPr/>
          <p:nvPr/>
        </p:nvSpPr>
        <p:spPr>
          <a:xfrm>
            <a:off x="3498849" y="507999"/>
            <a:ext cx="763984" cy="555625"/>
          </a:xfrm>
          <a:prstGeom prst="actionButtonSound">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Action Button: Information 9">
            <a:hlinkClick r:id="" action="ppaction://noaction" highlightClick="1"/>
          </p:cNvPr>
          <p:cNvSpPr/>
          <p:nvPr/>
        </p:nvSpPr>
        <p:spPr>
          <a:xfrm>
            <a:off x="1120777" y="507999"/>
            <a:ext cx="603250" cy="55562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stretch>
            <a:fillRect/>
          </a:stretch>
        </p:blipFill>
        <p:spPr>
          <a:xfrm>
            <a:off x="6070599" y="338751"/>
            <a:ext cx="819151" cy="885212"/>
          </a:xfrm>
          <a:prstGeom prst="rect">
            <a:avLst/>
          </a:prstGeom>
        </p:spPr>
      </p:pic>
      <p:pic>
        <p:nvPicPr>
          <p:cNvPr id="16" name="Picture 15"/>
          <p:cNvPicPr>
            <a:picLocks noChangeAspect="1"/>
          </p:cNvPicPr>
          <p:nvPr/>
        </p:nvPicPr>
        <p:blipFill>
          <a:blip r:embed="rId4">
            <a:alphaModFix amt="30000"/>
          </a:blip>
          <a:stretch>
            <a:fillRect/>
          </a:stretch>
        </p:blipFill>
        <p:spPr>
          <a:xfrm>
            <a:off x="7023099" y="322876"/>
            <a:ext cx="819151" cy="885212"/>
          </a:xfrm>
          <a:prstGeom prst="rect">
            <a:avLst/>
          </a:prstGeom>
        </p:spPr>
      </p:pic>
      <p:pic>
        <p:nvPicPr>
          <p:cNvPr id="17" name="Picture 16"/>
          <p:cNvPicPr>
            <a:picLocks noChangeAspect="1"/>
          </p:cNvPicPr>
          <p:nvPr/>
        </p:nvPicPr>
        <p:blipFill>
          <a:blip r:embed="rId4">
            <a:alphaModFix amt="35000"/>
          </a:blip>
          <a:stretch>
            <a:fillRect/>
          </a:stretch>
        </p:blipFill>
        <p:spPr>
          <a:xfrm>
            <a:off x="7981950" y="322876"/>
            <a:ext cx="819151" cy="885212"/>
          </a:xfrm>
          <a:prstGeom prst="rect">
            <a:avLst/>
          </a:prstGeom>
        </p:spPr>
      </p:pic>
      <p:pic>
        <p:nvPicPr>
          <p:cNvPr id="18" name="Picture 17"/>
          <p:cNvPicPr>
            <a:picLocks noChangeAspect="1"/>
          </p:cNvPicPr>
          <p:nvPr/>
        </p:nvPicPr>
        <p:blipFill>
          <a:blip r:embed="rId4">
            <a:duotone>
              <a:prstClr val="black"/>
              <a:schemeClr val="accent3">
                <a:tint val="45000"/>
                <a:satMod val="400000"/>
              </a:schemeClr>
            </a:duotone>
          </a:blip>
          <a:stretch>
            <a:fillRect/>
          </a:stretch>
        </p:blipFill>
        <p:spPr>
          <a:xfrm>
            <a:off x="5133974" y="322876"/>
            <a:ext cx="819151" cy="885212"/>
          </a:xfrm>
          <a:prstGeom prst="rect">
            <a:avLst/>
          </a:prstGeom>
        </p:spPr>
      </p:pic>
      <p:pic>
        <p:nvPicPr>
          <p:cNvPr id="4" name="Picture 3"/>
          <p:cNvPicPr>
            <a:picLocks noChangeAspect="1"/>
          </p:cNvPicPr>
          <p:nvPr/>
        </p:nvPicPr>
        <p:blipFill>
          <a:blip r:embed="rId5"/>
          <a:stretch>
            <a:fillRect/>
          </a:stretch>
        </p:blipFill>
        <p:spPr>
          <a:xfrm>
            <a:off x="7565461" y="2077379"/>
            <a:ext cx="1153090" cy="1145246"/>
          </a:xfrm>
          <a:prstGeom prst="rect">
            <a:avLst/>
          </a:prstGeom>
        </p:spPr>
      </p:pic>
      <p:sp>
        <p:nvSpPr>
          <p:cNvPr id="11" name="Rounded Rectangular Callout 10"/>
          <p:cNvSpPr/>
          <p:nvPr/>
        </p:nvSpPr>
        <p:spPr>
          <a:xfrm>
            <a:off x="595709" y="1539875"/>
            <a:ext cx="7691041" cy="809625"/>
          </a:xfrm>
          <a:prstGeom prst="wedgeRoundRectCallout">
            <a:avLst>
              <a:gd name="adj1" fmla="val 42534"/>
              <a:gd name="adj2" fmla="val 8603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Narrated text with Audio – Yummy!!! That is exactly right! Enjoy a 3D printed chocolate face and select the next button to continue!</a:t>
            </a:r>
            <a:endParaRPr lang="en-US" dirty="0"/>
          </a:p>
        </p:txBody>
      </p:sp>
      <p:pic>
        <p:nvPicPr>
          <p:cNvPr id="14" name="Picture 13"/>
          <p:cNvPicPr>
            <a:picLocks noChangeAspect="1"/>
          </p:cNvPicPr>
          <p:nvPr/>
        </p:nvPicPr>
        <p:blipFill>
          <a:blip r:embed="rId4"/>
          <a:stretch>
            <a:fillRect/>
          </a:stretch>
        </p:blipFill>
        <p:spPr>
          <a:xfrm>
            <a:off x="5803602" y="3771167"/>
            <a:ext cx="2438994" cy="2635687"/>
          </a:xfrm>
          <a:prstGeom prst="rect">
            <a:avLst/>
          </a:prstGeom>
        </p:spPr>
      </p:pic>
      <p:sp>
        <p:nvSpPr>
          <p:cNvPr id="25" name="Rectangle 24"/>
          <p:cNvSpPr/>
          <p:nvPr/>
        </p:nvSpPr>
        <p:spPr>
          <a:xfrm>
            <a:off x="4419599" y="507999"/>
            <a:ext cx="508000"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200" dirty="0" smtClean="0"/>
              <a:t>Slide</a:t>
            </a:r>
            <a:r>
              <a:rPr lang="en-US" dirty="0" smtClean="0"/>
              <a:t> 3</a:t>
            </a:r>
            <a:endParaRPr lang="en-US" dirty="0"/>
          </a:p>
        </p:txBody>
      </p:sp>
      <p:sp>
        <p:nvSpPr>
          <p:cNvPr id="26" name="Rectangle 25"/>
          <p:cNvSpPr/>
          <p:nvPr/>
        </p:nvSpPr>
        <p:spPr>
          <a:xfrm>
            <a:off x="4262833" y="5984475"/>
            <a:ext cx="987428"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a:t>
            </a:r>
            <a:r>
              <a:rPr lang="en-US" sz="1200" dirty="0" smtClean="0"/>
              <a:t>Exit Exam Early </a:t>
            </a:r>
            <a:endParaRPr lang="en-US" sz="1200" dirty="0"/>
          </a:p>
        </p:txBody>
      </p:sp>
      <p:pic>
        <p:nvPicPr>
          <p:cNvPr id="30" name="Picture 29"/>
          <p:cNvPicPr>
            <a:picLocks noChangeAspect="1"/>
          </p:cNvPicPr>
          <p:nvPr/>
        </p:nvPicPr>
        <p:blipFill>
          <a:blip r:embed="rId6"/>
          <a:stretch>
            <a:fillRect/>
          </a:stretch>
        </p:blipFill>
        <p:spPr>
          <a:xfrm>
            <a:off x="6497638" y="5250646"/>
            <a:ext cx="784223" cy="582472"/>
          </a:xfrm>
          <a:prstGeom prst="rect">
            <a:avLst/>
          </a:prstGeom>
        </p:spPr>
      </p:pic>
      <p:sp>
        <p:nvSpPr>
          <p:cNvPr id="31" name="TextBox 30"/>
          <p:cNvSpPr txBox="1"/>
          <p:nvPr/>
        </p:nvSpPr>
        <p:spPr>
          <a:xfrm>
            <a:off x="1790700" y="5250646"/>
            <a:ext cx="1460500" cy="338554"/>
          </a:xfrm>
          <a:prstGeom prst="rect">
            <a:avLst/>
          </a:prstGeom>
          <a:noFill/>
        </p:spPr>
        <p:txBody>
          <a:bodyPr wrap="square" rtlCol="0">
            <a:spAutoFit/>
          </a:bodyPr>
          <a:lstStyle/>
          <a:p>
            <a:r>
              <a:rPr lang="en-US" sz="1600" dirty="0" smtClean="0"/>
              <a:t>Plastic Spool</a:t>
            </a:r>
            <a:endParaRPr lang="en-US" sz="1600" dirty="0"/>
          </a:p>
        </p:txBody>
      </p:sp>
      <p:sp>
        <p:nvSpPr>
          <p:cNvPr id="32" name="TextBox 31"/>
          <p:cNvSpPr txBox="1"/>
          <p:nvPr/>
        </p:nvSpPr>
        <p:spPr>
          <a:xfrm>
            <a:off x="1790700" y="4488418"/>
            <a:ext cx="1292224" cy="338554"/>
          </a:xfrm>
          <a:prstGeom prst="rect">
            <a:avLst/>
          </a:prstGeom>
          <a:noFill/>
        </p:spPr>
        <p:txBody>
          <a:bodyPr wrap="square" rtlCol="0">
            <a:spAutoFit/>
          </a:bodyPr>
          <a:lstStyle/>
          <a:p>
            <a:r>
              <a:rPr lang="en-US" sz="1600" dirty="0" smtClean="0"/>
              <a:t>Chocolate</a:t>
            </a:r>
          </a:p>
        </p:txBody>
      </p:sp>
      <p:sp>
        <p:nvSpPr>
          <p:cNvPr id="33" name="TextBox 32"/>
          <p:cNvSpPr txBox="1"/>
          <p:nvPr/>
        </p:nvSpPr>
        <p:spPr>
          <a:xfrm>
            <a:off x="1790700" y="3834903"/>
            <a:ext cx="1047750" cy="338554"/>
          </a:xfrm>
          <a:prstGeom prst="rect">
            <a:avLst/>
          </a:prstGeom>
          <a:noFill/>
        </p:spPr>
        <p:txBody>
          <a:bodyPr wrap="square" rtlCol="0">
            <a:spAutoFit/>
          </a:bodyPr>
          <a:lstStyle/>
          <a:p>
            <a:r>
              <a:rPr lang="en-US" sz="1600" dirty="0" smtClean="0"/>
              <a:t>Titanium</a:t>
            </a:r>
            <a:endParaRPr lang="en-US" sz="1600" dirty="0"/>
          </a:p>
        </p:txBody>
      </p:sp>
      <p:pic>
        <p:nvPicPr>
          <p:cNvPr id="34" name="Picture 33"/>
          <p:cNvPicPr>
            <a:picLocks noChangeAspect="1"/>
          </p:cNvPicPr>
          <p:nvPr/>
        </p:nvPicPr>
        <p:blipFill>
          <a:blip r:embed="rId7"/>
          <a:stretch>
            <a:fillRect/>
          </a:stretch>
        </p:blipFill>
        <p:spPr>
          <a:xfrm>
            <a:off x="853452" y="5125751"/>
            <a:ext cx="784223" cy="668042"/>
          </a:xfrm>
          <a:prstGeom prst="rect">
            <a:avLst/>
          </a:prstGeom>
        </p:spPr>
      </p:pic>
      <p:pic>
        <p:nvPicPr>
          <p:cNvPr id="35" name="Picture 34"/>
          <p:cNvPicPr>
            <a:picLocks noChangeAspect="1"/>
          </p:cNvPicPr>
          <p:nvPr/>
        </p:nvPicPr>
        <p:blipFill>
          <a:blip r:embed="rId8"/>
          <a:stretch>
            <a:fillRect/>
          </a:stretch>
        </p:blipFill>
        <p:spPr>
          <a:xfrm>
            <a:off x="873126" y="3498978"/>
            <a:ext cx="764549" cy="764549"/>
          </a:xfrm>
          <a:prstGeom prst="rect">
            <a:avLst/>
          </a:prstGeom>
        </p:spPr>
      </p:pic>
      <p:pic>
        <p:nvPicPr>
          <p:cNvPr id="36" name="Picture 35"/>
          <p:cNvPicPr>
            <a:picLocks noChangeAspect="1"/>
          </p:cNvPicPr>
          <p:nvPr/>
        </p:nvPicPr>
        <p:blipFill>
          <a:blip r:embed="rId9"/>
          <a:stretch>
            <a:fillRect/>
          </a:stretch>
        </p:blipFill>
        <p:spPr>
          <a:xfrm>
            <a:off x="885202" y="5854693"/>
            <a:ext cx="800727" cy="573855"/>
          </a:xfrm>
          <a:prstGeom prst="rect">
            <a:avLst/>
          </a:prstGeom>
        </p:spPr>
      </p:pic>
      <p:sp>
        <p:nvSpPr>
          <p:cNvPr id="37" name="TextBox 36"/>
          <p:cNvSpPr txBox="1"/>
          <p:nvPr/>
        </p:nvSpPr>
        <p:spPr>
          <a:xfrm>
            <a:off x="1790699" y="5983936"/>
            <a:ext cx="1908175" cy="338554"/>
          </a:xfrm>
          <a:prstGeom prst="rect">
            <a:avLst/>
          </a:prstGeom>
          <a:noFill/>
        </p:spPr>
        <p:txBody>
          <a:bodyPr wrap="square" rtlCol="0">
            <a:spAutoFit/>
          </a:bodyPr>
          <a:lstStyle/>
          <a:p>
            <a:r>
              <a:rPr lang="en-US" sz="1600" dirty="0" smtClean="0"/>
              <a:t>Plastic Powder</a:t>
            </a:r>
            <a:endParaRPr lang="en-US" sz="1600" dirty="0"/>
          </a:p>
        </p:txBody>
      </p:sp>
      <p:pic>
        <p:nvPicPr>
          <p:cNvPr id="38" name="Picture 37"/>
          <p:cNvPicPr>
            <a:picLocks noChangeAspect="1"/>
          </p:cNvPicPr>
          <p:nvPr/>
        </p:nvPicPr>
        <p:blipFill>
          <a:blip r:embed="rId10"/>
          <a:stretch>
            <a:fillRect/>
          </a:stretch>
        </p:blipFill>
        <p:spPr>
          <a:xfrm>
            <a:off x="3251200" y="3461289"/>
            <a:ext cx="749300" cy="693486"/>
          </a:xfrm>
          <a:prstGeom prst="rect">
            <a:avLst/>
          </a:prstGeom>
        </p:spPr>
      </p:pic>
      <p:sp>
        <p:nvSpPr>
          <p:cNvPr id="39" name="TextBox 38"/>
          <p:cNvSpPr txBox="1"/>
          <p:nvPr/>
        </p:nvSpPr>
        <p:spPr>
          <a:xfrm>
            <a:off x="4044949" y="3661747"/>
            <a:ext cx="1908175" cy="338554"/>
          </a:xfrm>
          <a:prstGeom prst="rect">
            <a:avLst/>
          </a:prstGeom>
          <a:noFill/>
        </p:spPr>
        <p:txBody>
          <a:bodyPr wrap="square" rtlCol="0">
            <a:spAutoFit/>
          </a:bodyPr>
          <a:lstStyle/>
          <a:p>
            <a:r>
              <a:rPr lang="en-US" sz="1600" dirty="0" smtClean="0"/>
              <a:t>Pancake Batter</a:t>
            </a:r>
          </a:p>
        </p:txBody>
      </p:sp>
      <p:pic>
        <p:nvPicPr>
          <p:cNvPr id="12" name="Picture 11"/>
          <p:cNvPicPr>
            <a:picLocks noChangeAspect="1"/>
          </p:cNvPicPr>
          <p:nvPr/>
        </p:nvPicPr>
        <p:blipFill>
          <a:blip r:embed="rId11"/>
          <a:stretch>
            <a:fillRect/>
          </a:stretch>
        </p:blipFill>
        <p:spPr>
          <a:xfrm>
            <a:off x="2000767" y="3140144"/>
            <a:ext cx="2996163" cy="2696547"/>
          </a:xfrm>
          <a:prstGeom prst="rect">
            <a:avLst/>
          </a:prstGeom>
        </p:spPr>
      </p:pic>
      <p:sp>
        <p:nvSpPr>
          <p:cNvPr id="40" name="12-Point Star 39"/>
          <p:cNvSpPr/>
          <p:nvPr/>
        </p:nvSpPr>
        <p:spPr>
          <a:xfrm>
            <a:off x="433810" y="3133297"/>
            <a:ext cx="2258060" cy="2042160"/>
          </a:xfrm>
          <a:prstGeom prst="star12">
            <a:avLst/>
          </a:prstGeom>
          <a:ln/>
        </p:spPr>
        <p:style>
          <a:lnRef idx="0">
            <a:schemeClr val="accent4"/>
          </a:lnRef>
          <a:fillRef idx="3">
            <a:schemeClr val="accent4"/>
          </a:fillRef>
          <a:effectRef idx="3">
            <a:schemeClr val="accent4"/>
          </a:effectRef>
          <a:fontRef idx="minor">
            <a:schemeClr val="lt1"/>
          </a:fontRef>
        </p:style>
        <p:txBody>
          <a:bodyPr/>
          <a:lstStyle/>
          <a:p>
            <a:pPr algn="ctr"/>
            <a:endParaRPr lang="en-US" sz="2000" dirty="0" smtClean="0">
              <a:solidFill>
                <a:srgbClr val="FFFF00"/>
              </a:solidFill>
            </a:endParaRPr>
          </a:p>
          <a:p>
            <a:pPr algn="ctr"/>
            <a:r>
              <a:rPr lang="en-US" sz="2000" dirty="0" smtClean="0">
                <a:solidFill>
                  <a:srgbClr val="FFFF00"/>
                </a:solidFill>
              </a:rPr>
              <a:t>Correct!</a:t>
            </a:r>
            <a:endParaRPr lang="en-US" sz="2000" dirty="0">
              <a:solidFill>
                <a:srgbClr val="FFFF00"/>
              </a:solidFill>
            </a:endParaRPr>
          </a:p>
        </p:txBody>
      </p:sp>
      <p:sp>
        <p:nvSpPr>
          <p:cNvPr id="41" name="TextBox 40"/>
          <p:cNvSpPr txBox="1"/>
          <p:nvPr/>
        </p:nvSpPr>
        <p:spPr>
          <a:xfrm>
            <a:off x="6011930" y="3015416"/>
            <a:ext cx="1899244" cy="646331"/>
          </a:xfrm>
          <a:prstGeom prst="rect">
            <a:avLst/>
          </a:prstGeom>
          <a:noFill/>
        </p:spPr>
        <p:txBody>
          <a:bodyPr wrap="square" rtlCol="0">
            <a:spAutoFit/>
          </a:bodyPr>
          <a:lstStyle/>
          <a:p>
            <a:r>
              <a:rPr lang="en-US" dirty="0" smtClean="0"/>
              <a:t>Sound Effect (CHA CHING!) </a:t>
            </a:r>
            <a:endParaRPr lang="en-US" dirty="0"/>
          </a:p>
        </p:txBody>
      </p:sp>
    </p:spTree>
    <p:extLst>
      <p:ext uri="{BB962C8B-B14F-4D97-AF65-F5344CB8AC3E}">
        <p14:creationId xmlns:p14="http://schemas.microsoft.com/office/powerpoint/2010/main" val="4290938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953" y="2349500"/>
            <a:ext cx="5754291" cy="873125"/>
          </a:xfrm>
        </p:spPr>
        <p:txBody>
          <a:bodyPr/>
          <a:lstStyle/>
          <a:p>
            <a:pPr algn="l"/>
            <a:r>
              <a:rPr lang="en-US" sz="2000" dirty="0" smtClean="0"/>
              <a:t>A solid 4 foot long dragon of any material would need to be printed on what type of 3D printer?</a:t>
            </a:r>
            <a:endParaRPr lang="en-US" sz="2000" dirty="0"/>
          </a:p>
        </p:txBody>
      </p:sp>
      <p:sp>
        <p:nvSpPr>
          <p:cNvPr id="5" name="Rectangle 4"/>
          <p:cNvSpPr/>
          <p:nvPr/>
        </p:nvSpPr>
        <p:spPr>
          <a:xfrm>
            <a:off x="142875" y="200024"/>
            <a:ext cx="8858250" cy="11811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333376" y="507999"/>
            <a:ext cx="635000" cy="555625"/>
          </a:xfrm>
          <a:prstGeom prst="actionButtonHom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2691870" y="507999"/>
            <a:ext cx="648229" cy="555625"/>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p:cNvPr>
          <p:cNvSpPr/>
          <p:nvPr/>
        </p:nvSpPr>
        <p:spPr>
          <a:xfrm>
            <a:off x="1905000" y="507999"/>
            <a:ext cx="615950" cy="555625"/>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Action Button: Sound 8">
            <a:hlinkClick r:id="" action="ppaction://noaction" highlightClick="1">
              <a:snd r:embed="rId3" name="Applause"/>
            </a:hlinkClick>
          </p:cNvPr>
          <p:cNvSpPr/>
          <p:nvPr/>
        </p:nvSpPr>
        <p:spPr>
          <a:xfrm>
            <a:off x="3498849" y="507999"/>
            <a:ext cx="763984" cy="555625"/>
          </a:xfrm>
          <a:prstGeom prst="actionButtonSound">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Action Button: Information 9">
            <a:hlinkClick r:id="" action="ppaction://noaction" highlightClick="1"/>
          </p:cNvPr>
          <p:cNvSpPr/>
          <p:nvPr/>
        </p:nvSpPr>
        <p:spPr>
          <a:xfrm>
            <a:off x="1120777" y="507999"/>
            <a:ext cx="603250" cy="55562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stretch>
            <a:fillRect/>
          </a:stretch>
        </p:blipFill>
        <p:spPr>
          <a:xfrm>
            <a:off x="6070599" y="338751"/>
            <a:ext cx="819151" cy="885212"/>
          </a:xfrm>
          <a:prstGeom prst="rect">
            <a:avLst/>
          </a:prstGeom>
        </p:spPr>
      </p:pic>
      <p:pic>
        <p:nvPicPr>
          <p:cNvPr id="16" name="Picture 15"/>
          <p:cNvPicPr>
            <a:picLocks noChangeAspect="1"/>
          </p:cNvPicPr>
          <p:nvPr/>
        </p:nvPicPr>
        <p:blipFill>
          <a:blip r:embed="rId4">
            <a:alphaModFix amt="32000"/>
          </a:blip>
          <a:stretch>
            <a:fillRect/>
          </a:stretch>
        </p:blipFill>
        <p:spPr>
          <a:xfrm>
            <a:off x="7023099" y="322876"/>
            <a:ext cx="819151" cy="885212"/>
          </a:xfrm>
          <a:prstGeom prst="rect">
            <a:avLst/>
          </a:prstGeom>
        </p:spPr>
      </p:pic>
      <p:pic>
        <p:nvPicPr>
          <p:cNvPr id="17" name="Picture 16"/>
          <p:cNvPicPr>
            <a:picLocks noChangeAspect="1"/>
          </p:cNvPicPr>
          <p:nvPr/>
        </p:nvPicPr>
        <p:blipFill>
          <a:blip r:embed="rId4">
            <a:alphaModFix amt="30000"/>
          </a:blip>
          <a:stretch>
            <a:fillRect/>
          </a:stretch>
        </p:blipFill>
        <p:spPr>
          <a:xfrm>
            <a:off x="7981950" y="322876"/>
            <a:ext cx="819151" cy="885212"/>
          </a:xfrm>
          <a:prstGeom prst="rect">
            <a:avLst/>
          </a:prstGeom>
        </p:spPr>
      </p:pic>
      <p:pic>
        <p:nvPicPr>
          <p:cNvPr id="18" name="Picture 17"/>
          <p:cNvPicPr>
            <a:picLocks noChangeAspect="1"/>
          </p:cNvPicPr>
          <p:nvPr/>
        </p:nvPicPr>
        <p:blipFill>
          <a:blip r:embed="rId4">
            <a:duotone>
              <a:prstClr val="black"/>
              <a:schemeClr val="accent3">
                <a:tint val="45000"/>
                <a:satMod val="400000"/>
              </a:schemeClr>
            </a:duotone>
          </a:blip>
          <a:stretch>
            <a:fillRect/>
          </a:stretch>
        </p:blipFill>
        <p:spPr>
          <a:xfrm>
            <a:off x="5133974" y="322876"/>
            <a:ext cx="819151" cy="885212"/>
          </a:xfrm>
          <a:prstGeom prst="rect">
            <a:avLst/>
          </a:prstGeom>
        </p:spPr>
      </p:pic>
      <p:pic>
        <p:nvPicPr>
          <p:cNvPr id="4" name="Picture 3"/>
          <p:cNvPicPr>
            <a:picLocks noChangeAspect="1"/>
          </p:cNvPicPr>
          <p:nvPr/>
        </p:nvPicPr>
        <p:blipFill>
          <a:blip r:embed="rId5"/>
          <a:stretch>
            <a:fillRect/>
          </a:stretch>
        </p:blipFill>
        <p:spPr>
          <a:xfrm>
            <a:off x="7565461" y="2077379"/>
            <a:ext cx="1153090" cy="1145246"/>
          </a:xfrm>
          <a:prstGeom prst="rect">
            <a:avLst/>
          </a:prstGeom>
        </p:spPr>
      </p:pic>
      <p:sp>
        <p:nvSpPr>
          <p:cNvPr id="11" name="Rounded Rectangular Callout 10"/>
          <p:cNvSpPr/>
          <p:nvPr/>
        </p:nvSpPr>
        <p:spPr>
          <a:xfrm>
            <a:off x="595709" y="1539875"/>
            <a:ext cx="7691041" cy="809625"/>
          </a:xfrm>
          <a:prstGeom prst="wedgeRoundRectCallout">
            <a:avLst>
              <a:gd name="adj1" fmla="val 42534"/>
              <a:gd name="adj2" fmla="val 8603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Narrated text with Audio – Drag the 3D printed dragon onto the image of the correct printer on the right with a build volume large enough to make your dragon in a single print to submit your answer! </a:t>
            </a:r>
            <a:endParaRPr lang="en-US" dirty="0"/>
          </a:p>
        </p:txBody>
      </p:sp>
      <p:sp>
        <p:nvSpPr>
          <p:cNvPr id="25" name="Rectangle 24"/>
          <p:cNvSpPr/>
          <p:nvPr/>
        </p:nvSpPr>
        <p:spPr>
          <a:xfrm>
            <a:off x="4419599" y="507999"/>
            <a:ext cx="508000"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200" dirty="0" smtClean="0"/>
              <a:t>Slide</a:t>
            </a:r>
            <a:r>
              <a:rPr lang="en-US" dirty="0" smtClean="0"/>
              <a:t> 4</a:t>
            </a:r>
            <a:endParaRPr lang="en-US" dirty="0"/>
          </a:p>
        </p:txBody>
      </p:sp>
      <p:sp>
        <p:nvSpPr>
          <p:cNvPr id="26" name="Rectangle 25"/>
          <p:cNvSpPr/>
          <p:nvPr/>
        </p:nvSpPr>
        <p:spPr>
          <a:xfrm>
            <a:off x="4262833" y="5984475"/>
            <a:ext cx="987428"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a:t>
            </a:r>
            <a:r>
              <a:rPr lang="en-US" sz="1200" dirty="0" smtClean="0"/>
              <a:t>Exit Exam Early </a:t>
            </a:r>
            <a:endParaRPr lang="en-US" sz="1200" dirty="0"/>
          </a:p>
        </p:txBody>
      </p:sp>
      <p:pic>
        <p:nvPicPr>
          <p:cNvPr id="28" name="Picture 27"/>
          <p:cNvPicPr>
            <a:picLocks noChangeAspect="1"/>
          </p:cNvPicPr>
          <p:nvPr/>
        </p:nvPicPr>
        <p:blipFill>
          <a:blip r:embed="rId6"/>
          <a:stretch>
            <a:fillRect/>
          </a:stretch>
        </p:blipFill>
        <p:spPr>
          <a:xfrm>
            <a:off x="6249170" y="4475838"/>
            <a:ext cx="971177" cy="754490"/>
          </a:xfrm>
          <a:prstGeom prst="rect">
            <a:avLst/>
          </a:prstGeom>
        </p:spPr>
      </p:pic>
      <p:pic>
        <p:nvPicPr>
          <p:cNvPr id="29" name="Picture 28"/>
          <p:cNvPicPr>
            <a:picLocks noChangeAspect="1"/>
          </p:cNvPicPr>
          <p:nvPr/>
        </p:nvPicPr>
        <p:blipFill>
          <a:blip r:embed="rId7"/>
          <a:stretch>
            <a:fillRect/>
          </a:stretch>
        </p:blipFill>
        <p:spPr>
          <a:xfrm>
            <a:off x="6249170" y="5393551"/>
            <a:ext cx="991992" cy="874474"/>
          </a:xfrm>
          <a:prstGeom prst="rect">
            <a:avLst/>
          </a:prstGeom>
        </p:spPr>
      </p:pic>
      <p:pic>
        <p:nvPicPr>
          <p:cNvPr id="40" name="Picture 39"/>
          <p:cNvPicPr>
            <a:picLocks noChangeAspect="1"/>
          </p:cNvPicPr>
          <p:nvPr/>
        </p:nvPicPr>
        <p:blipFill>
          <a:blip r:embed="rId8"/>
          <a:stretch>
            <a:fillRect/>
          </a:stretch>
        </p:blipFill>
        <p:spPr>
          <a:xfrm>
            <a:off x="6228355" y="3263167"/>
            <a:ext cx="991992" cy="1042069"/>
          </a:xfrm>
          <a:prstGeom prst="rect">
            <a:avLst/>
          </a:prstGeom>
        </p:spPr>
      </p:pic>
      <p:sp>
        <p:nvSpPr>
          <p:cNvPr id="41" name="TextBox 40"/>
          <p:cNvSpPr txBox="1"/>
          <p:nvPr/>
        </p:nvSpPr>
        <p:spPr>
          <a:xfrm>
            <a:off x="7327733" y="5676698"/>
            <a:ext cx="1419226" cy="307777"/>
          </a:xfrm>
          <a:prstGeom prst="rect">
            <a:avLst/>
          </a:prstGeom>
          <a:noFill/>
        </p:spPr>
        <p:txBody>
          <a:bodyPr wrap="square" rtlCol="0">
            <a:spAutoFit/>
          </a:bodyPr>
          <a:lstStyle/>
          <a:p>
            <a:r>
              <a:rPr lang="en-US" sz="1400" dirty="0" smtClean="0"/>
              <a:t>EOSINT M 280</a:t>
            </a:r>
            <a:endParaRPr lang="en-US" sz="1400" dirty="0"/>
          </a:p>
        </p:txBody>
      </p:sp>
      <p:sp>
        <p:nvSpPr>
          <p:cNvPr id="42" name="TextBox 41"/>
          <p:cNvSpPr txBox="1"/>
          <p:nvPr/>
        </p:nvSpPr>
        <p:spPr>
          <a:xfrm>
            <a:off x="7327733" y="4673084"/>
            <a:ext cx="1419226" cy="307777"/>
          </a:xfrm>
          <a:prstGeom prst="rect">
            <a:avLst/>
          </a:prstGeom>
          <a:noFill/>
        </p:spPr>
        <p:txBody>
          <a:bodyPr wrap="square" rtlCol="0">
            <a:spAutoFit/>
          </a:bodyPr>
          <a:lstStyle/>
          <a:p>
            <a:r>
              <a:rPr lang="en-US" sz="1400" dirty="0" smtClean="0"/>
              <a:t>Objet M1000</a:t>
            </a:r>
            <a:endParaRPr lang="en-US" sz="1400" dirty="0"/>
          </a:p>
        </p:txBody>
      </p:sp>
      <p:sp>
        <p:nvSpPr>
          <p:cNvPr id="43" name="TextBox 42"/>
          <p:cNvSpPr txBox="1"/>
          <p:nvPr/>
        </p:nvSpPr>
        <p:spPr>
          <a:xfrm>
            <a:off x="7327733" y="3692524"/>
            <a:ext cx="1419226" cy="307777"/>
          </a:xfrm>
          <a:prstGeom prst="rect">
            <a:avLst/>
          </a:prstGeom>
          <a:noFill/>
        </p:spPr>
        <p:txBody>
          <a:bodyPr wrap="square" rtlCol="0">
            <a:spAutoFit/>
          </a:bodyPr>
          <a:lstStyle/>
          <a:p>
            <a:r>
              <a:rPr lang="en-US" sz="1400" dirty="0" smtClean="0"/>
              <a:t>Da Vinci 1.0</a:t>
            </a:r>
            <a:endParaRPr lang="en-US" sz="1400" dirty="0"/>
          </a:p>
        </p:txBody>
      </p:sp>
      <p:pic>
        <p:nvPicPr>
          <p:cNvPr id="3" name="Picture 2"/>
          <p:cNvPicPr>
            <a:picLocks noChangeAspect="1"/>
          </p:cNvPicPr>
          <p:nvPr/>
        </p:nvPicPr>
        <p:blipFill>
          <a:blip r:embed="rId9"/>
          <a:stretch>
            <a:fillRect/>
          </a:stretch>
        </p:blipFill>
        <p:spPr>
          <a:xfrm>
            <a:off x="3498849" y="3539809"/>
            <a:ext cx="1097082" cy="733478"/>
          </a:xfrm>
          <a:prstGeom prst="rect">
            <a:avLst/>
          </a:prstGeom>
        </p:spPr>
      </p:pic>
      <p:pic>
        <p:nvPicPr>
          <p:cNvPr id="12" name="Picture 11"/>
          <p:cNvPicPr>
            <a:picLocks noChangeAspect="1"/>
          </p:cNvPicPr>
          <p:nvPr/>
        </p:nvPicPr>
        <p:blipFill>
          <a:blip r:embed="rId10"/>
          <a:stretch>
            <a:fillRect/>
          </a:stretch>
        </p:blipFill>
        <p:spPr>
          <a:xfrm>
            <a:off x="3498849" y="4778322"/>
            <a:ext cx="1097082" cy="859754"/>
          </a:xfrm>
          <a:prstGeom prst="rect">
            <a:avLst/>
          </a:prstGeom>
        </p:spPr>
      </p:pic>
      <p:sp>
        <p:nvSpPr>
          <p:cNvPr id="44" name="TextBox 43"/>
          <p:cNvSpPr txBox="1"/>
          <p:nvPr/>
        </p:nvSpPr>
        <p:spPr>
          <a:xfrm>
            <a:off x="4702174" y="3692524"/>
            <a:ext cx="1419226" cy="307777"/>
          </a:xfrm>
          <a:prstGeom prst="rect">
            <a:avLst/>
          </a:prstGeom>
          <a:noFill/>
        </p:spPr>
        <p:txBody>
          <a:bodyPr wrap="square" rtlCol="0">
            <a:spAutoFit/>
          </a:bodyPr>
          <a:lstStyle/>
          <a:p>
            <a:r>
              <a:rPr lang="en-US" sz="1400" dirty="0" smtClean="0"/>
              <a:t>Imagine 3D</a:t>
            </a:r>
            <a:endParaRPr lang="en-US" sz="1400" dirty="0"/>
          </a:p>
        </p:txBody>
      </p:sp>
      <p:sp>
        <p:nvSpPr>
          <p:cNvPr id="45" name="TextBox 44"/>
          <p:cNvSpPr txBox="1"/>
          <p:nvPr/>
        </p:nvSpPr>
        <p:spPr>
          <a:xfrm>
            <a:off x="4595931" y="5076439"/>
            <a:ext cx="1419226" cy="307777"/>
          </a:xfrm>
          <a:prstGeom prst="rect">
            <a:avLst/>
          </a:prstGeom>
          <a:noFill/>
        </p:spPr>
        <p:txBody>
          <a:bodyPr wrap="square" rtlCol="0">
            <a:spAutoFit/>
          </a:bodyPr>
          <a:lstStyle/>
          <a:p>
            <a:r>
              <a:rPr lang="en-US" sz="1400" dirty="0" smtClean="0"/>
              <a:t>Pancake Bot</a:t>
            </a:r>
            <a:endParaRPr lang="en-US" sz="1400" dirty="0"/>
          </a:p>
        </p:txBody>
      </p:sp>
      <p:pic>
        <p:nvPicPr>
          <p:cNvPr id="13" name="Picture 12"/>
          <p:cNvPicPr>
            <a:picLocks noChangeAspect="1"/>
          </p:cNvPicPr>
          <p:nvPr/>
        </p:nvPicPr>
        <p:blipFill>
          <a:blip r:embed="rId11"/>
          <a:stretch>
            <a:fillRect/>
          </a:stretch>
        </p:blipFill>
        <p:spPr>
          <a:xfrm>
            <a:off x="595709" y="4079269"/>
            <a:ext cx="1390651" cy="900680"/>
          </a:xfrm>
          <a:prstGeom prst="rect">
            <a:avLst/>
          </a:prstGeom>
        </p:spPr>
      </p:pic>
    </p:spTree>
    <p:extLst>
      <p:ext uri="{BB962C8B-B14F-4D97-AF65-F5344CB8AC3E}">
        <p14:creationId xmlns:p14="http://schemas.microsoft.com/office/powerpoint/2010/main" val="2665577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953" y="2349500"/>
            <a:ext cx="5754291" cy="873125"/>
          </a:xfrm>
        </p:spPr>
        <p:txBody>
          <a:bodyPr/>
          <a:lstStyle/>
          <a:p>
            <a:pPr algn="l"/>
            <a:r>
              <a:rPr lang="en-US" sz="2000" dirty="0" smtClean="0"/>
              <a:t>A solid 4 foot long dragon of any material would need to be printed on what type of 3D printer?</a:t>
            </a:r>
            <a:endParaRPr lang="en-US" sz="2000" dirty="0"/>
          </a:p>
        </p:txBody>
      </p:sp>
      <p:sp>
        <p:nvSpPr>
          <p:cNvPr id="5" name="Rectangle 4"/>
          <p:cNvSpPr/>
          <p:nvPr/>
        </p:nvSpPr>
        <p:spPr>
          <a:xfrm>
            <a:off x="142875" y="200024"/>
            <a:ext cx="8858250" cy="11811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333376" y="507999"/>
            <a:ext cx="635000" cy="555625"/>
          </a:xfrm>
          <a:prstGeom prst="actionButtonHom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2691870" y="507999"/>
            <a:ext cx="648229" cy="555625"/>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p:cNvPr>
          <p:cNvSpPr/>
          <p:nvPr/>
        </p:nvSpPr>
        <p:spPr>
          <a:xfrm>
            <a:off x="1905000" y="507999"/>
            <a:ext cx="615950" cy="555625"/>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Action Button: Sound 8">
            <a:hlinkClick r:id="" action="ppaction://noaction" highlightClick="1">
              <a:snd r:embed="rId3" name="Applause"/>
            </a:hlinkClick>
          </p:cNvPr>
          <p:cNvSpPr/>
          <p:nvPr/>
        </p:nvSpPr>
        <p:spPr>
          <a:xfrm>
            <a:off x="3498849" y="507999"/>
            <a:ext cx="763984" cy="555625"/>
          </a:xfrm>
          <a:prstGeom prst="actionButtonSound">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Action Button: Information 9">
            <a:hlinkClick r:id="" action="ppaction://noaction" highlightClick="1"/>
          </p:cNvPr>
          <p:cNvSpPr/>
          <p:nvPr/>
        </p:nvSpPr>
        <p:spPr>
          <a:xfrm>
            <a:off x="1120777" y="507999"/>
            <a:ext cx="603250" cy="55562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stretch>
            <a:fillRect/>
          </a:stretch>
        </p:blipFill>
        <p:spPr>
          <a:xfrm>
            <a:off x="6070599" y="338751"/>
            <a:ext cx="819151" cy="885212"/>
          </a:xfrm>
          <a:prstGeom prst="rect">
            <a:avLst/>
          </a:prstGeom>
        </p:spPr>
      </p:pic>
      <p:pic>
        <p:nvPicPr>
          <p:cNvPr id="16" name="Picture 15"/>
          <p:cNvPicPr>
            <a:picLocks noChangeAspect="1"/>
          </p:cNvPicPr>
          <p:nvPr/>
        </p:nvPicPr>
        <p:blipFill>
          <a:blip r:embed="rId4">
            <a:alphaModFix amt="33000"/>
          </a:blip>
          <a:stretch>
            <a:fillRect/>
          </a:stretch>
        </p:blipFill>
        <p:spPr>
          <a:xfrm>
            <a:off x="7023099" y="322876"/>
            <a:ext cx="819151" cy="885212"/>
          </a:xfrm>
          <a:prstGeom prst="rect">
            <a:avLst/>
          </a:prstGeom>
        </p:spPr>
      </p:pic>
      <p:pic>
        <p:nvPicPr>
          <p:cNvPr id="17" name="Picture 16"/>
          <p:cNvPicPr>
            <a:picLocks noChangeAspect="1"/>
          </p:cNvPicPr>
          <p:nvPr/>
        </p:nvPicPr>
        <p:blipFill>
          <a:blip r:embed="rId4">
            <a:alphaModFix amt="34000"/>
          </a:blip>
          <a:stretch>
            <a:fillRect/>
          </a:stretch>
        </p:blipFill>
        <p:spPr>
          <a:xfrm>
            <a:off x="7981950" y="322876"/>
            <a:ext cx="819151" cy="885212"/>
          </a:xfrm>
          <a:prstGeom prst="rect">
            <a:avLst/>
          </a:prstGeom>
        </p:spPr>
      </p:pic>
      <p:pic>
        <p:nvPicPr>
          <p:cNvPr id="18" name="Picture 17"/>
          <p:cNvPicPr>
            <a:picLocks noChangeAspect="1"/>
          </p:cNvPicPr>
          <p:nvPr/>
        </p:nvPicPr>
        <p:blipFill>
          <a:blip r:embed="rId4">
            <a:duotone>
              <a:prstClr val="black"/>
              <a:schemeClr val="accent3">
                <a:tint val="45000"/>
                <a:satMod val="400000"/>
              </a:schemeClr>
            </a:duotone>
          </a:blip>
          <a:stretch>
            <a:fillRect/>
          </a:stretch>
        </p:blipFill>
        <p:spPr>
          <a:xfrm>
            <a:off x="5133974" y="322876"/>
            <a:ext cx="819151" cy="885212"/>
          </a:xfrm>
          <a:prstGeom prst="rect">
            <a:avLst/>
          </a:prstGeom>
        </p:spPr>
      </p:pic>
      <p:pic>
        <p:nvPicPr>
          <p:cNvPr id="4" name="Picture 3"/>
          <p:cNvPicPr>
            <a:picLocks noChangeAspect="1"/>
          </p:cNvPicPr>
          <p:nvPr/>
        </p:nvPicPr>
        <p:blipFill>
          <a:blip r:embed="rId5"/>
          <a:stretch>
            <a:fillRect/>
          </a:stretch>
        </p:blipFill>
        <p:spPr>
          <a:xfrm>
            <a:off x="7565461" y="2077379"/>
            <a:ext cx="1153090" cy="1145246"/>
          </a:xfrm>
          <a:prstGeom prst="rect">
            <a:avLst/>
          </a:prstGeom>
        </p:spPr>
      </p:pic>
      <p:sp>
        <p:nvSpPr>
          <p:cNvPr id="11" name="Rounded Rectangular Callout 10"/>
          <p:cNvSpPr/>
          <p:nvPr/>
        </p:nvSpPr>
        <p:spPr>
          <a:xfrm>
            <a:off x="595709" y="1539875"/>
            <a:ext cx="7691041" cy="809625"/>
          </a:xfrm>
          <a:prstGeom prst="wedgeRoundRectCallout">
            <a:avLst>
              <a:gd name="adj1" fmla="val 42534"/>
              <a:gd name="adj2" fmla="val 8603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Narrated text with Audio – </a:t>
            </a:r>
            <a:r>
              <a:rPr lang="en-US" dirty="0" err="1" smtClean="0"/>
              <a:t>Hrmnn</a:t>
            </a:r>
            <a:r>
              <a:rPr lang="en-US" dirty="0" smtClean="0"/>
              <a:t>… Not so much. The pancake bot makes incredible pancakes, but unfortunately none as big as 4 feet. Select the inquiry button to review!</a:t>
            </a:r>
            <a:endParaRPr lang="en-US" dirty="0"/>
          </a:p>
        </p:txBody>
      </p:sp>
      <p:sp>
        <p:nvSpPr>
          <p:cNvPr id="25" name="Rectangle 24"/>
          <p:cNvSpPr/>
          <p:nvPr/>
        </p:nvSpPr>
        <p:spPr>
          <a:xfrm>
            <a:off x="4419599" y="507999"/>
            <a:ext cx="508000"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200" dirty="0" smtClean="0"/>
              <a:t>Slide</a:t>
            </a:r>
            <a:r>
              <a:rPr lang="en-US" dirty="0" smtClean="0"/>
              <a:t> 4</a:t>
            </a:r>
            <a:endParaRPr lang="en-US" dirty="0"/>
          </a:p>
        </p:txBody>
      </p:sp>
      <p:sp>
        <p:nvSpPr>
          <p:cNvPr id="26" name="Rectangle 25"/>
          <p:cNvSpPr/>
          <p:nvPr/>
        </p:nvSpPr>
        <p:spPr>
          <a:xfrm>
            <a:off x="4262833" y="5984475"/>
            <a:ext cx="987428"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a:t>
            </a:r>
            <a:r>
              <a:rPr lang="en-US" sz="1200" dirty="0" smtClean="0"/>
              <a:t>Exit Exam Early </a:t>
            </a:r>
            <a:endParaRPr lang="en-US" sz="1200" dirty="0"/>
          </a:p>
        </p:txBody>
      </p:sp>
      <p:pic>
        <p:nvPicPr>
          <p:cNvPr id="28" name="Picture 27"/>
          <p:cNvPicPr>
            <a:picLocks noChangeAspect="1"/>
          </p:cNvPicPr>
          <p:nvPr/>
        </p:nvPicPr>
        <p:blipFill>
          <a:blip r:embed="rId6"/>
          <a:stretch>
            <a:fillRect/>
          </a:stretch>
        </p:blipFill>
        <p:spPr>
          <a:xfrm>
            <a:off x="6249170" y="4475838"/>
            <a:ext cx="971177" cy="754490"/>
          </a:xfrm>
          <a:prstGeom prst="rect">
            <a:avLst/>
          </a:prstGeom>
        </p:spPr>
      </p:pic>
      <p:pic>
        <p:nvPicPr>
          <p:cNvPr id="29" name="Picture 28"/>
          <p:cNvPicPr>
            <a:picLocks noChangeAspect="1"/>
          </p:cNvPicPr>
          <p:nvPr/>
        </p:nvPicPr>
        <p:blipFill>
          <a:blip r:embed="rId7"/>
          <a:stretch>
            <a:fillRect/>
          </a:stretch>
        </p:blipFill>
        <p:spPr>
          <a:xfrm>
            <a:off x="6249170" y="5393551"/>
            <a:ext cx="991992" cy="874474"/>
          </a:xfrm>
          <a:prstGeom prst="rect">
            <a:avLst/>
          </a:prstGeom>
        </p:spPr>
      </p:pic>
      <p:pic>
        <p:nvPicPr>
          <p:cNvPr id="40" name="Picture 39"/>
          <p:cNvPicPr>
            <a:picLocks noChangeAspect="1"/>
          </p:cNvPicPr>
          <p:nvPr/>
        </p:nvPicPr>
        <p:blipFill>
          <a:blip r:embed="rId8"/>
          <a:stretch>
            <a:fillRect/>
          </a:stretch>
        </p:blipFill>
        <p:spPr>
          <a:xfrm>
            <a:off x="6228355" y="3263167"/>
            <a:ext cx="991992" cy="1042069"/>
          </a:xfrm>
          <a:prstGeom prst="rect">
            <a:avLst/>
          </a:prstGeom>
        </p:spPr>
      </p:pic>
      <p:sp>
        <p:nvSpPr>
          <p:cNvPr id="41" name="TextBox 40"/>
          <p:cNvSpPr txBox="1"/>
          <p:nvPr/>
        </p:nvSpPr>
        <p:spPr>
          <a:xfrm>
            <a:off x="7327733" y="5676698"/>
            <a:ext cx="1419226" cy="307777"/>
          </a:xfrm>
          <a:prstGeom prst="rect">
            <a:avLst/>
          </a:prstGeom>
          <a:noFill/>
        </p:spPr>
        <p:txBody>
          <a:bodyPr wrap="square" rtlCol="0">
            <a:spAutoFit/>
          </a:bodyPr>
          <a:lstStyle/>
          <a:p>
            <a:r>
              <a:rPr lang="en-US" sz="1400" dirty="0" smtClean="0"/>
              <a:t>EOSINT M 280</a:t>
            </a:r>
            <a:endParaRPr lang="en-US" sz="1400" dirty="0"/>
          </a:p>
        </p:txBody>
      </p:sp>
      <p:sp>
        <p:nvSpPr>
          <p:cNvPr id="42" name="TextBox 41"/>
          <p:cNvSpPr txBox="1"/>
          <p:nvPr/>
        </p:nvSpPr>
        <p:spPr>
          <a:xfrm>
            <a:off x="7327733" y="4673084"/>
            <a:ext cx="1419226" cy="307777"/>
          </a:xfrm>
          <a:prstGeom prst="rect">
            <a:avLst/>
          </a:prstGeom>
          <a:noFill/>
        </p:spPr>
        <p:txBody>
          <a:bodyPr wrap="square" rtlCol="0">
            <a:spAutoFit/>
          </a:bodyPr>
          <a:lstStyle/>
          <a:p>
            <a:r>
              <a:rPr lang="en-US" sz="1400" dirty="0" smtClean="0"/>
              <a:t>Objet M1000</a:t>
            </a:r>
            <a:endParaRPr lang="en-US" sz="1400" dirty="0"/>
          </a:p>
        </p:txBody>
      </p:sp>
      <p:sp>
        <p:nvSpPr>
          <p:cNvPr id="43" name="TextBox 42"/>
          <p:cNvSpPr txBox="1"/>
          <p:nvPr/>
        </p:nvSpPr>
        <p:spPr>
          <a:xfrm>
            <a:off x="7327733" y="3692524"/>
            <a:ext cx="1419226" cy="307777"/>
          </a:xfrm>
          <a:prstGeom prst="rect">
            <a:avLst/>
          </a:prstGeom>
          <a:noFill/>
        </p:spPr>
        <p:txBody>
          <a:bodyPr wrap="square" rtlCol="0">
            <a:spAutoFit/>
          </a:bodyPr>
          <a:lstStyle/>
          <a:p>
            <a:r>
              <a:rPr lang="en-US" sz="1400" dirty="0" smtClean="0"/>
              <a:t>Da Vinci 1.0</a:t>
            </a:r>
            <a:endParaRPr lang="en-US" sz="1400" dirty="0"/>
          </a:p>
        </p:txBody>
      </p:sp>
      <p:pic>
        <p:nvPicPr>
          <p:cNvPr id="3" name="Picture 2"/>
          <p:cNvPicPr>
            <a:picLocks noChangeAspect="1"/>
          </p:cNvPicPr>
          <p:nvPr/>
        </p:nvPicPr>
        <p:blipFill>
          <a:blip r:embed="rId9"/>
          <a:stretch>
            <a:fillRect/>
          </a:stretch>
        </p:blipFill>
        <p:spPr>
          <a:xfrm>
            <a:off x="3498849" y="3539809"/>
            <a:ext cx="1097082" cy="733478"/>
          </a:xfrm>
          <a:prstGeom prst="rect">
            <a:avLst/>
          </a:prstGeom>
        </p:spPr>
      </p:pic>
      <p:pic>
        <p:nvPicPr>
          <p:cNvPr id="12" name="Picture 11"/>
          <p:cNvPicPr>
            <a:picLocks noChangeAspect="1"/>
          </p:cNvPicPr>
          <p:nvPr/>
        </p:nvPicPr>
        <p:blipFill>
          <a:blip r:embed="rId10"/>
          <a:stretch>
            <a:fillRect/>
          </a:stretch>
        </p:blipFill>
        <p:spPr>
          <a:xfrm>
            <a:off x="3498849" y="4778322"/>
            <a:ext cx="1097082" cy="859754"/>
          </a:xfrm>
          <a:prstGeom prst="rect">
            <a:avLst/>
          </a:prstGeom>
        </p:spPr>
      </p:pic>
      <p:sp>
        <p:nvSpPr>
          <p:cNvPr id="44" name="TextBox 43"/>
          <p:cNvSpPr txBox="1"/>
          <p:nvPr/>
        </p:nvSpPr>
        <p:spPr>
          <a:xfrm>
            <a:off x="4702174" y="3692524"/>
            <a:ext cx="1419226" cy="307777"/>
          </a:xfrm>
          <a:prstGeom prst="rect">
            <a:avLst/>
          </a:prstGeom>
          <a:noFill/>
        </p:spPr>
        <p:txBody>
          <a:bodyPr wrap="square" rtlCol="0">
            <a:spAutoFit/>
          </a:bodyPr>
          <a:lstStyle/>
          <a:p>
            <a:r>
              <a:rPr lang="en-US" sz="1400" dirty="0" smtClean="0"/>
              <a:t>Imagine 3D</a:t>
            </a:r>
            <a:endParaRPr lang="en-US" sz="1400" dirty="0"/>
          </a:p>
        </p:txBody>
      </p:sp>
      <p:sp>
        <p:nvSpPr>
          <p:cNvPr id="45" name="TextBox 44"/>
          <p:cNvSpPr txBox="1"/>
          <p:nvPr/>
        </p:nvSpPr>
        <p:spPr>
          <a:xfrm>
            <a:off x="4595931" y="5076439"/>
            <a:ext cx="1419226" cy="307777"/>
          </a:xfrm>
          <a:prstGeom prst="rect">
            <a:avLst/>
          </a:prstGeom>
          <a:noFill/>
        </p:spPr>
        <p:txBody>
          <a:bodyPr wrap="square" rtlCol="0">
            <a:spAutoFit/>
          </a:bodyPr>
          <a:lstStyle/>
          <a:p>
            <a:r>
              <a:rPr lang="en-US" sz="1400" dirty="0" smtClean="0"/>
              <a:t>Pancake Bot</a:t>
            </a:r>
            <a:endParaRPr lang="en-US" sz="1400" dirty="0"/>
          </a:p>
        </p:txBody>
      </p:sp>
      <p:pic>
        <p:nvPicPr>
          <p:cNvPr id="13" name="Picture 12"/>
          <p:cNvPicPr>
            <a:picLocks noChangeAspect="1"/>
          </p:cNvPicPr>
          <p:nvPr/>
        </p:nvPicPr>
        <p:blipFill>
          <a:blip r:embed="rId11"/>
          <a:stretch>
            <a:fillRect/>
          </a:stretch>
        </p:blipFill>
        <p:spPr>
          <a:xfrm>
            <a:off x="3340099" y="4779988"/>
            <a:ext cx="1390651" cy="900680"/>
          </a:xfrm>
          <a:prstGeom prst="rect">
            <a:avLst/>
          </a:prstGeom>
        </p:spPr>
      </p:pic>
      <p:sp>
        <p:nvSpPr>
          <p:cNvPr id="30" name="Multiply 29"/>
          <p:cNvSpPr/>
          <p:nvPr/>
        </p:nvSpPr>
        <p:spPr>
          <a:xfrm>
            <a:off x="2976959" y="4447199"/>
            <a:ext cx="2157015" cy="1593546"/>
          </a:xfrm>
          <a:prstGeom prst="mathMultiply">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0672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953" y="2349500"/>
            <a:ext cx="5754291" cy="873125"/>
          </a:xfrm>
        </p:spPr>
        <p:txBody>
          <a:bodyPr/>
          <a:lstStyle/>
          <a:p>
            <a:pPr algn="l"/>
            <a:r>
              <a:rPr lang="en-US" sz="2000" dirty="0" smtClean="0"/>
              <a:t>A solid 4 foot long dragon of any material would need to be printed on what type of 3D printer?</a:t>
            </a:r>
            <a:endParaRPr lang="en-US" sz="2000" dirty="0"/>
          </a:p>
        </p:txBody>
      </p:sp>
      <p:sp>
        <p:nvSpPr>
          <p:cNvPr id="5" name="Rectangle 4"/>
          <p:cNvSpPr/>
          <p:nvPr/>
        </p:nvSpPr>
        <p:spPr>
          <a:xfrm>
            <a:off x="142875" y="200024"/>
            <a:ext cx="8858250" cy="11811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333376" y="507999"/>
            <a:ext cx="635000" cy="555625"/>
          </a:xfrm>
          <a:prstGeom prst="actionButtonHom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2691870" y="507999"/>
            <a:ext cx="648229" cy="555625"/>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p:cNvPr>
          <p:cNvSpPr/>
          <p:nvPr/>
        </p:nvSpPr>
        <p:spPr>
          <a:xfrm>
            <a:off x="1905000" y="507999"/>
            <a:ext cx="615950" cy="555625"/>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Action Button: Sound 8">
            <a:hlinkClick r:id="" action="ppaction://noaction" highlightClick="1">
              <a:snd r:embed="rId3" name="Applause"/>
            </a:hlinkClick>
          </p:cNvPr>
          <p:cNvSpPr/>
          <p:nvPr/>
        </p:nvSpPr>
        <p:spPr>
          <a:xfrm>
            <a:off x="3498849" y="507999"/>
            <a:ext cx="763984" cy="555625"/>
          </a:xfrm>
          <a:prstGeom prst="actionButtonSound">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Action Button: Information 9">
            <a:hlinkClick r:id="" action="ppaction://noaction" highlightClick="1"/>
          </p:cNvPr>
          <p:cNvSpPr/>
          <p:nvPr/>
        </p:nvSpPr>
        <p:spPr>
          <a:xfrm>
            <a:off x="1120777" y="507999"/>
            <a:ext cx="603250" cy="55562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stretch>
            <a:fillRect/>
          </a:stretch>
        </p:blipFill>
        <p:spPr>
          <a:xfrm>
            <a:off x="6070599" y="338751"/>
            <a:ext cx="819151" cy="885212"/>
          </a:xfrm>
          <a:prstGeom prst="rect">
            <a:avLst/>
          </a:prstGeom>
        </p:spPr>
      </p:pic>
      <p:pic>
        <p:nvPicPr>
          <p:cNvPr id="16" name="Picture 15"/>
          <p:cNvPicPr>
            <a:picLocks noChangeAspect="1"/>
          </p:cNvPicPr>
          <p:nvPr/>
        </p:nvPicPr>
        <p:blipFill>
          <a:blip r:embed="rId4">
            <a:alphaModFix amt="28000"/>
          </a:blip>
          <a:stretch>
            <a:fillRect/>
          </a:stretch>
        </p:blipFill>
        <p:spPr>
          <a:xfrm>
            <a:off x="7023099" y="322876"/>
            <a:ext cx="819151" cy="885212"/>
          </a:xfrm>
          <a:prstGeom prst="rect">
            <a:avLst/>
          </a:prstGeom>
        </p:spPr>
      </p:pic>
      <p:pic>
        <p:nvPicPr>
          <p:cNvPr id="17" name="Picture 16"/>
          <p:cNvPicPr>
            <a:picLocks noChangeAspect="1"/>
          </p:cNvPicPr>
          <p:nvPr/>
        </p:nvPicPr>
        <p:blipFill>
          <a:blip r:embed="rId4">
            <a:alphaModFix amt="26000"/>
          </a:blip>
          <a:stretch>
            <a:fillRect/>
          </a:stretch>
        </p:blipFill>
        <p:spPr>
          <a:xfrm>
            <a:off x="7981950" y="322876"/>
            <a:ext cx="819151" cy="885212"/>
          </a:xfrm>
          <a:prstGeom prst="rect">
            <a:avLst/>
          </a:prstGeom>
        </p:spPr>
      </p:pic>
      <p:pic>
        <p:nvPicPr>
          <p:cNvPr id="18" name="Picture 17"/>
          <p:cNvPicPr>
            <a:picLocks noChangeAspect="1"/>
          </p:cNvPicPr>
          <p:nvPr/>
        </p:nvPicPr>
        <p:blipFill>
          <a:blip r:embed="rId4">
            <a:duotone>
              <a:prstClr val="black"/>
              <a:schemeClr val="accent3">
                <a:tint val="45000"/>
                <a:satMod val="400000"/>
              </a:schemeClr>
            </a:duotone>
          </a:blip>
          <a:stretch>
            <a:fillRect/>
          </a:stretch>
        </p:blipFill>
        <p:spPr>
          <a:xfrm>
            <a:off x="5133974" y="322876"/>
            <a:ext cx="819151" cy="885212"/>
          </a:xfrm>
          <a:prstGeom prst="rect">
            <a:avLst/>
          </a:prstGeom>
        </p:spPr>
      </p:pic>
      <p:pic>
        <p:nvPicPr>
          <p:cNvPr id="4" name="Picture 3"/>
          <p:cNvPicPr>
            <a:picLocks noChangeAspect="1"/>
          </p:cNvPicPr>
          <p:nvPr/>
        </p:nvPicPr>
        <p:blipFill>
          <a:blip r:embed="rId5"/>
          <a:stretch>
            <a:fillRect/>
          </a:stretch>
        </p:blipFill>
        <p:spPr>
          <a:xfrm>
            <a:off x="7565461" y="2077379"/>
            <a:ext cx="1153090" cy="1145246"/>
          </a:xfrm>
          <a:prstGeom prst="rect">
            <a:avLst/>
          </a:prstGeom>
        </p:spPr>
      </p:pic>
      <p:sp>
        <p:nvSpPr>
          <p:cNvPr id="11" name="Rounded Rectangular Callout 10"/>
          <p:cNvSpPr/>
          <p:nvPr/>
        </p:nvSpPr>
        <p:spPr>
          <a:xfrm>
            <a:off x="595709" y="1539875"/>
            <a:ext cx="7691041" cy="809625"/>
          </a:xfrm>
          <a:prstGeom prst="wedgeRoundRectCallout">
            <a:avLst>
              <a:gd name="adj1" fmla="val 42534"/>
              <a:gd name="adj2" fmla="val 8603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Narrated text with Audio – That is exactly right! The Objet can print solid objects up to an incredible 6 feet in size at one time. Enjoy your FANTASTIC DRAGON! Select the next arrow to continue!</a:t>
            </a:r>
            <a:endParaRPr lang="en-US" dirty="0"/>
          </a:p>
        </p:txBody>
      </p:sp>
      <p:sp>
        <p:nvSpPr>
          <p:cNvPr id="25" name="Rectangle 24"/>
          <p:cNvSpPr/>
          <p:nvPr/>
        </p:nvSpPr>
        <p:spPr>
          <a:xfrm>
            <a:off x="4419599" y="507999"/>
            <a:ext cx="508000"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200" dirty="0" smtClean="0"/>
              <a:t>Slide</a:t>
            </a:r>
            <a:r>
              <a:rPr lang="en-US" dirty="0" smtClean="0"/>
              <a:t> 4</a:t>
            </a:r>
            <a:endParaRPr lang="en-US" dirty="0"/>
          </a:p>
        </p:txBody>
      </p:sp>
      <p:sp>
        <p:nvSpPr>
          <p:cNvPr id="26" name="Rectangle 25"/>
          <p:cNvSpPr/>
          <p:nvPr/>
        </p:nvSpPr>
        <p:spPr>
          <a:xfrm>
            <a:off x="4262833" y="5984475"/>
            <a:ext cx="987428"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a:t>
            </a:r>
            <a:r>
              <a:rPr lang="en-US" sz="1200" dirty="0" smtClean="0"/>
              <a:t>Exit Exam Early </a:t>
            </a:r>
            <a:endParaRPr lang="en-US" sz="1200" dirty="0"/>
          </a:p>
        </p:txBody>
      </p:sp>
      <p:pic>
        <p:nvPicPr>
          <p:cNvPr id="28" name="Picture 27"/>
          <p:cNvPicPr>
            <a:picLocks noChangeAspect="1"/>
          </p:cNvPicPr>
          <p:nvPr/>
        </p:nvPicPr>
        <p:blipFill>
          <a:blip r:embed="rId6"/>
          <a:stretch>
            <a:fillRect/>
          </a:stretch>
        </p:blipFill>
        <p:spPr>
          <a:xfrm>
            <a:off x="6249170" y="4475838"/>
            <a:ext cx="971177" cy="754490"/>
          </a:xfrm>
          <a:prstGeom prst="rect">
            <a:avLst/>
          </a:prstGeom>
        </p:spPr>
      </p:pic>
      <p:pic>
        <p:nvPicPr>
          <p:cNvPr id="29" name="Picture 28"/>
          <p:cNvPicPr>
            <a:picLocks noChangeAspect="1"/>
          </p:cNvPicPr>
          <p:nvPr/>
        </p:nvPicPr>
        <p:blipFill>
          <a:blip r:embed="rId7"/>
          <a:stretch>
            <a:fillRect/>
          </a:stretch>
        </p:blipFill>
        <p:spPr>
          <a:xfrm>
            <a:off x="6249170" y="5393551"/>
            <a:ext cx="991992" cy="874474"/>
          </a:xfrm>
          <a:prstGeom prst="rect">
            <a:avLst/>
          </a:prstGeom>
        </p:spPr>
      </p:pic>
      <p:pic>
        <p:nvPicPr>
          <p:cNvPr id="40" name="Picture 39"/>
          <p:cNvPicPr>
            <a:picLocks noChangeAspect="1"/>
          </p:cNvPicPr>
          <p:nvPr/>
        </p:nvPicPr>
        <p:blipFill>
          <a:blip r:embed="rId8"/>
          <a:stretch>
            <a:fillRect/>
          </a:stretch>
        </p:blipFill>
        <p:spPr>
          <a:xfrm>
            <a:off x="6228355" y="3263167"/>
            <a:ext cx="991992" cy="1042069"/>
          </a:xfrm>
          <a:prstGeom prst="rect">
            <a:avLst/>
          </a:prstGeom>
        </p:spPr>
      </p:pic>
      <p:sp>
        <p:nvSpPr>
          <p:cNvPr id="41" name="TextBox 40"/>
          <p:cNvSpPr txBox="1"/>
          <p:nvPr/>
        </p:nvSpPr>
        <p:spPr>
          <a:xfrm>
            <a:off x="7327733" y="5676698"/>
            <a:ext cx="1419226" cy="307777"/>
          </a:xfrm>
          <a:prstGeom prst="rect">
            <a:avLst/>
          </a:prstGeom>
          <a:noFill/>
        </p:spPr>
        <p:txBody>
          <a:bodyPr wrap="square" rtlCol="0">
            <a:spAutoFit/>
          </a:bodyPr>
          <a:lstStyle/>
          <a:p>
            <a:r>
              <a:rPr lang="en-US" sz="1400" dirty="0" smtClean="0"/>
              <a:t>EOSINT M 280</a:t>
            </a:r>
            <a:endParaRPr lang="en-US" sz="1400" dirty="0"/>
          </a:p>
        </p:txBody>
      </p:sp>
      <p:sp>
        <p:nvSpPr>
          <p:cNvPr id="42" name="TextBox 41"/>
          <p:cNvSpPr txBox="1"/>
          <p:nvPr/>
        </p:nvSpPr>
        <p:spPr>
          <a:xfrm>
            <a:off x="7327733" y="4673084"/>
            <a:ext cx="1419226" cy="307777"/>
          </a:xfrm>
          <a:prstGeom prst="rect">
            <a:avLst/>
          </a:prstGeom>
          <a:noFill/>
        </p:spPr>
        <p:txBody>
          <a:bodyPr wrap="square" rtlCol="0">
            <a:spAutoFit/>
          </a:bodyPr>
          <a:lstStyle/>
          <a:p>
            <a:r>
              <a:rPr lang="en-US" sz="1400" dirty="0" smtClean="0"/>
              <a:t>Objet M1000</a:t>
            </a:r>
            <a:endParaRPr lang="en-US" sz="1400" dirty="0"/>
          </a:p>
        </p:txBody>
      </p:sp>
      <p:sp>
        <p:nvSpPr>
          <p:cNvPr id="43" name="TextBox 42"/>
          <p:cNvSpPr txBox="1"/>
          <p:nvPr/>
        </p:nvSpPr>
        <p:spPr>
          <a:xfrm>
            <a:off x="7327733" y="3692524"/>
            <a:ext cx="1419226" cy="307777"/>
          </a:xfrm>
          <a:prstGeom prst="rect">
            <a:avLst/>
          </a:prstGeom>
          <a:noFill/>
        </p:spPr>
        <p:txBody>
          <a:bodyPr wrap="square" rtlCol="0">
            <a:spAutoFit/>
          </a:bodyPr>
          <a:lstStyle/>
          <a:p>
            <a:r>
              <a:rPr lang="en-US" sz="1400" dirty="0" smtClean="0"/>
              <a:t>Da Vinci 1.0</a:t>
            </a:r>
            <a:endParaRPr lang="en-US" sz="1400" dirty="0"/>
          </a:p>
        </p:txBody>
      </p:sp>
      <p:pic>
        <p:nvPicPr>
          <p:cNvPr id="3" name="Picture 2"/>
          <p:cNvPicPr>
            <a:picLocks noChangeAspect="1"/>
          </p:cNvPicPr>
          <p:nvPr/>
        </p:nvPicPr>
        <p:blipFill>
          <a:blip r:embed="rId9"/>
          <a:stretch>
            <a:fillRect/>
          </a:stretch>
        </p:blipFill>
        <p:spPr>
          <a:xfrm>
            <a:off x="3498849" y="3539809"/>
            <a:ext cx="1097082" cy="733478"/>
          </a:xfrm>
          <a:prstGeom prst="rect">
            <a:avLst/>
          </a:prstGeom>
        </p:spPr>
      </p:pic>
      <p:pic>
        <p:nvPicPr>
          <p:cNvPr id="12" name="Picture 11"/>
          <p:cNvPicPr>
            <a:picLocks noChangeAspect="1"/>
          </p:cNvPicPr>
          <p:nvPr/>
        </p:nvPicPr>
        <p:blipFill>
          <a:blip r:embed="rId10"/>
          <a:stretch>
            <a:fillRect/>
          </a:stretch>
        </p:blipFill>
        <p:spPr>
          <a:xfrm>
            <a:off x="3498849" y="4778322"/>
            <a:ext cx="1097082" cy="859754"/>
          </a:xfrm>
          <a:prstGeom prst="rect">
            <a:avLst/>
          </a:prstGeom>
        </p:spPr>
      </p:pic>
      <p:sp>
        <p:nvSpPr>
          <p:cNvPr id="44" name="TextBox 43"/>
          <p:cNvSpPr txBox="1"/>
          <p:nvPr/>
        </p:nvSpPr>
        <p:spPr>
          <a:xfrm>
            <a:off x="4702174" y="3692524"/>
            <a:ext cx="1419226" cy="307777"/>
          </a:xfrm>
          <a:prstGeom prst="rect">
            <a:avLst/>
          </a:prstGeom>
          <a:noFill/>
        </p:spPr>
        <p:txBody>
          <a:bodyPr wrap="square" rtlCol="0">
            <a:spAutoFit/>
          </a:bodyPr>
          <a:lstStyle/>
          <a:p>
            <a:r>
              <a:rPr lang="en-US" sz="1400" dirty="0" smtClean="0"/>
              <a:t>Imagine 3D</a:t>
            </a:r>
            <a:endParaRPr lang="en-US" sz="1400" dirty="0"/>
          </a:p>
        </p:txBody>
      </p:sp>
      <p:sp>
        <p:nvSpPr>
          <p:cNvPr id="45" name="TextBox 44"/>
          <p:cNvSpPr txBox="1"/>
          <p:nvPr/>
        </p:nvSpPr>
        <p:spPr>
          <a:xfrm>
            <a:off x="4595931" y="5076439"/>
            <a:ext cx="1419226" cy="307777"/>
          </a:xfrm>
          <a:prstGeom prst="rect">
            <a:avLst/>
          </a:prstGeom>
          <a:noFill/>
        </p:spPr>
        <p:txBody>
          <a:bodyPr wrap="square" rtlCol="0">
            <a:spAutoFit/>
          </a:bodyPr>
          <a:lstStyle/>
          <a:p>
            <a:r>
              <a:rPr lang="en-US" sz="1400" dirty="0" smtClean="0"/>
              <a:t>Pancake Bot</a:t>
            </a:r>
            <a:endParaRPr lang="en-US" sz="1400" dirty="0"/>
          </a:p>
        </p:txBody>
      </p:sp>
      <p:pic>
        <p:nvPicPr>
          <p:cNvPr id="13" name="Picture 12"/>
          <p:cNvPicPr>
            <a:picLocks noChangeAspect="1"/>
          </p:cNvPicPr>
          <p:nvPr/>
        </p:nvPicPr>
        <p:blipFill>
          <a:blip r:embed="rId11"/>
          <a:stretch>
            <a:fillRect/>
          </a:stretch>
        </p:blipFill>
        <p:spPr>
          <a:xfrm>
            <a:off x="5953125" y="4459051"/>
            <a:ext cx="1390651" cy="900680"/>
          </a:xfrm>
          <a:prstGeom prst="rect">
            <a:avLst/>
          </a:prstGeom>
        </p:spPr>
      </p:pic>
      <p:pic>
        <p:nvPicPr>
          <p:cNvPr id="30" name="Picture 29"/>
          <p:cNvPicPr>
            <a:picLocks noChangeAspect="1"/>
          </p:cNvPicPr>
          <p:nvPr/>
        </p:nvPicPr>
        <p:blipFill>
          <a:blip r:embed="rId11"/>
          <a:stretch>
            <a:fillRect/>
          </a:stretch>
        </p:blipFill>
        <p:spPr>
          <a:xfrm>
            <a:off x="968376" y="3084912"/>
            <a:ext cx="4373386" cy="2832502"/>
          </a:xfrm>
          <a:prstGeom prst="rect">
            <a:avLst/>
          </a:prstGeom>
        </p:spPr>
      </p:pic>
      <p:sp>
        <p:nvSpPr>
          <p:cNvPr id="31" name="12-Point Star 30"/>
          <p:cNvSpPr/>
          <p:nvPr/>
        </p:nvSpPr>
        <p:spPr>
          <a:xfrm>
            <a:off x="-8253" y="4079477"/>
            <a:ext cx="2258060" cy="2042160"/>
          </a:xfrm>
          <a:prstGeom prst="star12">
            <a:avLst/>
          </a:prstGeom>
          <a:ln/>
        </p:spPr>
        <p:style>
          <a:lnRef idx="0">
            <a:schemeClr val="accent4"/>
          </a:lnRef>
          <a:fillRef idx="3">
            <a:schemeClr val="accent4"/>
          </a:fillRef>
          <a:effectRef idx="3">
            <a:schemeClr val="accent4"/>
          </a:effectRef>
          <a:fontRef idx="minor">
            <a:schemeClr val="lt1"/>
          </a:fontRef>
        </p:style>
        <p:txBody>
          <a:bodyPr/>
          <a:lstStyle/>
          <a:p>
            <a:pPr algn="ctr"/>
            <a:endParaRPr lang="en-US" sz="2000" dirty="0" smtClean="0">
              <a:solidFill>
                <a:srgbClr val="FFFF00"/>
              </a:solidFill>
            </a:endParaRPr>
          </a:p>
          <a:p>
            <a:pPr algn="ctr"/>
            <a:r>
              <a:rPr lang="en-US" sz="2000" dirty="0" smtClean="0">
                <a:solidFill>
                  <a:srgbClr val="FFFF00"/>
                </a:solidFill>
              </a:rPr>
              <a:t>Correct!</a:t>
            </a:r>
            <a:endParaRPr lang="en-US" sz="2000" dirty="0">
              <a:solidFill>
                <a:srgbClr val="FFFF00"/>
              </a:solidFill>
            </a:endParaRPr>
          </a:p>
        </p:txBody>
      </p:sp>
      <p:sp>
        <p:nvSpPr>
          <p:cNvPr id="33" name="TextBox 32"/>
          <p:cNvSpPr txBox="1"/>
          <p:nvPr/>
        </p:nvSpPr>
        <p:spPr>
          <a:xfrm>
            <a:off x="7244756" y="3046193"/>
            <a:ext cx="1899244" cy="646331"/>
          </a:xfrm>
          <a:prstGeom prst="rect">
            <a:avLst/>
          </a:prstGeom>
          <a:noFill/>
        </p:spPr>
        <p:txBody>
          <a:bodyPr wrap="square" rtlCol="0">
            <a:spAutoFit/>
          </a:bodyPr>
          <a:lstStyle/>
          <a:p>
            <a:r>
              <a:rPr lang="en-US" dirty="0" smtClean="0"/>
              <a:t>Sound Effect (CHA CHING!) </a:t>
            </a:r>
            <a:endParaRPr lang="en-US" dirty="0"/>
          </a:p>
        </p:txBody>
      </p:sp>
    </p:spTree>
    <p:extLst>
      <p:ext uri="{BB962C8B-B14F-4D97-AF65-F5344CB8AC3E}">
        <p14:creationId xmlns:p14="http://schemas.microsoft.com/office/powerpoint/2010/main" val="3005772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953" y="2508250"/>
            <a:ext cx="5754291" cy="714375"/>
          </a:xfrm>
        </p:spPr>
        <p:txBody>
          <a:bodyPr/>
          <a:lstStyle/>
          <a:p>
            <a:pPr algn="l"/>
            <a:r>
              <a:rPr lang="en-US" sz="2000" dirty="0" smtClean="0"/>
              <a:t>Match the correct type of filament on the left with the correct 3D printer that uses it on the right.</a:t>
            </a:r>
            <a:endParaRPr lang="en-US" sz="2000" dirty="0"/>
          </a:p>
        </p:txBody>
      </p:sp>
      <p:sp>
        <p:nvSpPr>
          <p:cNvPr id="5" name="Rectangle 4"/>
          <p:cNvSpPr/>
          <p:nvPr/>
        </p:nvSpPr>
        <p:spPr>
          <a:xfrm>
            <a:off x="142875" y="200024"/>
            <a:ext cx="8858250" cy="11811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333376" y="507999"/>
            <a:ext cx="635000" cy="555625"/>
          </a:xfrm>
          <a:prstGeom prst="actionButtonHom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2691870" y="507999"/>
            <a:ext cx="648229" cy="555625"/>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p:cNvPr>
          <p:cNvSpPr/>
          <p:nvPr/>
        </p:nvSpPr>
        <p:spPr>
          <a:xfrm>
            <a:off x="1905000" y="507999"/>
            <a:ext cx="615950" cy="555625"/>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Action Button: Sound 8">
            <a:hlinkClick r:id="" action="ppaction://noaction" highlightClick="1">
              <a:snd r:embed="rId3" name="Applause"/>
            </a:hlinkClick>
          </p:cNvPr>
          <p:cNvSpPr/>
          <p:nvPr/>
        </p:nvSpPr>
        <p:spPr>
          <a:xfrm>
            <a:off x="3498849" y="507999"/>
            <a:ext cx="763984" cy="555625"/>
          </a:xfrm>
          <a:prstGeom prst="actionButtonSound">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Action Button: Information 9">
            <a:hlinkClick r:id="" action="ppaction://noaction" highlightClick="1"/>
          </p:cNvPr>
          <p:cNvSpPr/>
          <p:nvPr/>
        </p:nvSpPr>
        <p:spPr>
          <a:xfrm>
            <a:off x="1120777" y="507999"/>
            <a:ext cx="603250" cy="55562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duotone>
              <a:prstClr val="black"/>
              <a:schemeClr val="accent3">
                <a:tint val="45000"/>
                <a:satMod val="400000"/>
              </a:schemeClr>
            </a:duotone>
          </a:blip>
          <a:stretch>
            <a:fillRect/>
          </a:stretch>
        </p:blipFill>
        <p:spPr>
          <a:xfrm>
            <a:off x="6070599" y="338751"/>
            <a:ext cx="819151" cy="885212"/>
          </a:xfrm>
          <a:prstGeom prst="rect">
            <a:avLst/>
          </a:prstGeom>
        </p:spPr>
      </p:pic>
      <p:pic>
        <p:nvPicPr>
          <p:cNvPr id="16" name="Picture 15"/>
          <p:cNvPicPr>
            <a:picLocks noChangeAspect="1"/>
          </p:cNvPicPr>
          <p:nvPr/>
        </p:nvPicPr>
        <p:blipFill>
          <a:blip r:embed="rId4"/>
          <a:stretch>
            <a:fillRect/>
          </a:stretch>
        </p:blipFill>
        <p:spPr>
          <a:xfrm>
            <a:off x="7023099" y="322876"/>
            <a:ext cx="819151" cy="885212"/>
          </a:xfrm>
          <a:prstGeom prst="rect">
            <a:avLst/>
          </a:prstGeom>
        </p:spPr>
      </p:pic>
      <p:pic>
        <p:nvPicPr>
          <p:cNvPr id="17" name="Picture 16"/>
          <p:cNvPicPr>
            <a:picLocks noChangeAspect="1"/>
          </p:cNvPicPr>
          <p:nvPr/>
        </p:nvPicPr>
        <p:blipFill>
          <a:blip r:embed="rId4">
            <a:alphaModFix amt="28000"/>
          </a:blip>
          <a:stretch>
            <a:fillRect/>
          </a:stretch>
        </p:blipFill>
        <p:spPr>
          <a:xfrm>
            <a:off x="7981950" y="322876"/>
            <a:ext cx="819151" cy="885212"/>
          </a:xfrm>
          <a:prstGeom prst="rect">
            <a:avLst/>
          </a:prstGeom>
        </p:spPr>
      </p:pic>
      <p:pic>
        <p:nvPicPr>
          <p:cNvPr id="39" name="Picture 38"/>
          <p:cNvPicPr>
            <a:picLocks noChangeAspect="1"/>
          </p:cNvPicPr>
          <p:nvPr/>
        </p:nvPicPr>
        <p:blipFill>
          <a:blip r:embed="rId5"/>
          <a:stretch>
            <a:fillRect/>
          </a:stretch>
        </p:blipFill>
        <p:spPr>
          <a:xfrm>
            <a:off x="7587621" y="1897062"/>
            <a:ext cx="1213480" cy="1270855"/>
          </a:xfrm>
          <a:prstGeom prst="rect">
            <a:avLst/>
          </a:prstGeom>
        </p:spPr>
      </p:pic>
      <p:pic>
        <p:nvPicPr>
          <p:cNvPr id="18" name="Picture 17"/>
          <p:cNvPicPr>
            <a:picLocks noChangeAspect="1"/>
          </p:cNvPicPr>
          <p:nvPr/>
        </p:nvPicPr>
        <p:blipFill>
          <a:blip r:embed="rId4">
            <a:duotone>
              <a:prstClr val="black"/>
              <a:schemeClr val="accent3">
                <a:tint val="45000"/>
                <a:satMod val="400000"/>
              </a:schemeClr>
            </a:duotone>
          </a:blip>
          <a:stretch>
            <a:fillRect/>
          </a:stretch>
        </p:blipFill>
        <p:spPr>
          <a:xfrm>
            <a:off x="5133974" y="322876"/>
            <a:ext cx="819151" cy="885212"/>
          </a:xfrm>
          <a:prstGeom prst="rect">
            <a:avLst/>
          </a:prstGeom>
        </p:spPr>
      </p:pic>
      <p:sp>
        <p:nvSpPr>
          <p:cNvPr id="11" name="Rounded Rectangular Callout 10"/>
          <p:cNvSpPr/>
          <p:nvPr/>
        </p:nvSpPr>
        <p:spPr>
          <a:xfrm>
            <a:off x="595709" y="1412875"/>
            <a:ext cx="7691041" cy="809625"/>
          </a:xfrm>
          <a:prstGeom prst="wedgeRoundRectCallout">
            <a:avLst>
              <a:gd name="adj1" fmla="val 45424"/>
              <a:gd name="adj2" fmla="val 8014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Narrated text with Audio – Drag the filament image on the left on top of the correct printer image on the right. When you have made your final selection select the next icon       to submit your answer! </a:t>
            </a:r>
            <a:endParaRPr lang="en-US" dirty="0"/>
          </a:p>
        </p:txBody>
      </p:sp>
      <p:sp>
        <p:nvSpPr>
          <p:cNvPr id="25" name="Rectangle 24"/>
          <p:cNvSpPr/>
          <p:nvPr/>
        </p:nvSpPr>
        <p:spPr>
          <a:xfrm>
            <a:off x="4419599" y="507999"/>
            <a:ext cx="508000"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200" dirty="0" smtClean="0"/>
              <a:t>Slide</a:t>
            </a:r>
            <a:r>
              <a:rPr lang="en-US" dirty="0" smtClean="0"/>
              <a:t> 5</a:t>
            </a:r>
            <a:endParaRPr lang="en-US" dirty="0"/>
          </a:p>
        </p:txBody>
      </p:sp>
      <p:sp>
        <p:nvSpPr>
          <p:cNvPr id="26" name="Rectangle 25"/>
          <p:cNvSpPr/>
          <p:nvPr/>
        </p:nvSpPr>
        <p:spPr>
          <a:xfrm>
            <a:off x="4262833" y="5984475"/>
            <a:ext cx="987428"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a:t>
            </a:r>
            <a:r>
              <a:rPr lang="en-US" sz="1200" dirty="0" smtClean="0"/>
              <a:t>Exit Exam Early </a:t>
            </a:r>
            <a:endParaRPr lang="en-US" sz="1200" dirty="0"/>
          </a:p>
        </p:txBody>
      </p:sp>
      <p:pic>
        <p:nvPicPr>
          <p:cNvPr id="27" name="Picture 26"/>
          <p:cNvPicPr>
            <a:picLocks noChangeAspect="1"/>
          </p:cNvPicPr>
          <p:nvPr/>
        </p:nvPicPr>
        <p:blipFill>
          <a:blip r:embed="rId6"/>
          <a:stretch>
            <a:fillRect/>
          </a:stretch>
        </p:blipFill>
        <p:spPr>
          <a:xfrm>
            <a:off x="875675" y="4398389"/>
            <a:ext cx="784223" cy="582472"/>
          </a:xfrm>
          <a:prstGeom prst="rect">
            <a:avLst/>
          </a:prstGeom>
        </p:spPr>
      </p:pic>
      <p:sp>
        <p:nvSpPr>
          <p:cNvPr id="22" name="Action Button: Forward or Next 21">
            <a:hlinkClick r:id="" action="ppaction://hlinkshowjump?jump=nextslide" highlightClick="1"/>
          </p:cNvPr>
          <p:cNvSpPr/>
          <p:nvPr/>
        </p:nvSpPr>
        <p:spPr>
          <a:xfrm>
            <a:off x="4603484" y="1944687"/>
            <a:ext cx="324115" cy="277813"/>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7"/>
          <a:stretch>
            <a:fillRect/>
          </a:stretch>
        </p:blipFill>
        <p:spPr>
          <a:xfrm>
            <a:off x="6249170" y="4475838"/>
            <a:ext cx="971177" cy="754490"/>
          </a:xfrm>
          <a:prstGeom prst="rect">
            <a:avLst/>
          </a:prstGeom>
        </p:spPr>
      </p:pic>
      <p:pic>
        <p:nvPicPr>
          <p:cNvPr id="12" name="Picture 11"/>
          <p:cNvPicPr>
            <a:picLocks noChangeAspect="1"/>
          </p:cNvPicPr>
          <p:nvPr/>
        </p:nvPicPr>
        <p:blipFill>
          <a:blip r:embed="rId8"/>
          <a:stretch>
            <a:fillRect/>
          </a:stretch>
        </p:blipFill>
        <p:spPr>
          <a:xfrm>
            <a:off x="6249170" y="5393551"/>
            <a:ext cx="991992" cy="874474"/>
          </a:xfrm>
          <a:prstGeom prst="rect">
            <a:avLst/>
          </a:prstGeom>
        </p:spPr>
      </p:pic>
      <p:pic>
        <p:nvPicPr>
          <p:cNvPr id="13" name="Picture 12"/>
          <p:cNvPicPr>
            <a:picLocks noChangeAspect="1"/>
          </p:cNvPicPr>
          <p:nvPr/>
        </p:nvPicPr>
        <p:blipFill>
          <a:blip r:embed="rId9"/>
          <a:stretch>
            <a:fillRect/>
          </a:stretch>
        </p:blipFill>
        <p:spPr>
          <a:xfrm>
            <a:off x="6228355" y="3263167"/>
            <a:ext cx="991992" cy="1042069"/>
          </a:xfrm>
          <a:prstGeom prst="rect">
            <a:avLst/>
          </a:prstGeom>
        </p:spPr>
      </p:pic>
      <p:sp>
        <p:nvSpPr>
          <p:cNvPr id="20" name="TextBox 19"/>
          <p:cNvSpPr txBox="1"/>
          <p:nvPr/>
        </p:nvSpPr>
        <p:spPr>
          <a:xfrm>
            <a:off x="7327733" y="4673084"/>
            <a:ext cx="1419226" cy="307777"/>
          </a:xfrm>
          <a:prstGeom prst="rect">
            <a:avLst/>
          </a:prstGeom>
          <a:noFill/>
        </p:spPr>
        <p:txBody>
          <a:bodyPr wrap="square" rtlCol="0">
            <a:spAutoFit/>
          </a:bodyPr>
          <a:lstStyle/>
          <a:p>
            <a:r>
              <a:rPr lang="en-US" sz="1400" dirty="0" smtClean="0"/>
              <a:t>Objet M1000</a:t>
            </a:r>
            <a:endParaRPr lang="en-US" sz="1400" dirty="0"/>
          </a:p>
        </p:txBody>
      </p:sp>
      <p:sp>
        <p:nvSpPr>
          <p:cNvPr id="30" name="TextBox 29"/>
          <p:cNvSpPr txBox="1"/>
          <p:nvPr/>
        </p:nvSpPr>
        <p:spPr>
          <a:xfrm>
            <a:off x="7327733" y="5676698"/>
            <a:ext cx="1419226" cy="307777"/>
          </a:xfrm>
          <a:prstGeom prst="rect">
            <a:avLst/>
          </a:prstGeom>
          <a:noFill/>
        </p:spPr>
        <p:txBody>
          <a:bodyPr wrap="square" rtlCol="0">
            <a:spAutoFit/>
          </a:bodyPr>
          <a:lstStyle/>
          <a:p>
            <a:r>
              <a:rPr lang="en-US" sz="1400" dirty="0" smtClean="0"/>
              <a:t>EOSINT M 280</a:t>
            </a:r>
            <a:endParaRPr lang="en-US" sz="1400" dirty="0"/>
          </a:p>
        </p:txBody>
      </p:sp>
      <p:sp>
        <p:nvSpPr>
          <p:cNvPr id="31" name="TextBox 30"/>
          <p:cNvSpPr txBox="1"/>
          <p:nvPr/>
        </p:nvSpPr>
        <p:spPr>
          <a:xfrm>
            <a:off x="7327733" y="3692524"/>
            <a:ext cx="1419226" cy="307777"/>
          </a:xfrm>
          <a:prstGeom prst="rect">
            <a:avLst/>
          </a:prstGeom>
          <a:noFill/>
        </p:spPr>
        <p:txBody>
          <a:bodyPr wrap="square" rtlCol="0">
            <a:spAutoFit/>
          </a:bodyPr>
          <a:lstStyle/>
          <a:p>
            <a:r>
              <a:rPr lang="en-US" sz="1400" dirty="0" smtClean="0"/>
              <a:t>Da Vinci 1.0</a:t>
            </a:r>
            <a:endParaRPr lang="en-US" sz="1400" dirty="0"/>
          </a:p>
        </p:txBody>
      </p:sp>
      <p:sp>
        <p:nvSpPr>
          <p:cNvPr id="32" name="TextBox 31"/>
          <p:cNvSpPr txBox="1"/>
          <p:nvPr/>
        </p:nvSpPr>
        <p:spPr>
          <a:xfrm>
            <a:off x="1790699" y="5983936"/>
            <a:ext cx="1908175" cy="338554"/>
          </a:xfrm>
          <a:prstGeom prst="rect">
            <a:avLst/>
          </a:prstGeom>
          <a:noFill/>
        </p:spPr>
        <p:txBody>
          <a:bodyPr wrap="square" rtlCol="0">
            <a:spAutoFit/>
          </a:bodyPr>
          <a:lstStyle/>
          <a:p>
            <a:r>
              <a:rPr lang="en-US" sz="1600" dirty="0" smtClean="0"/>
              <a:t>Plastic Powder</a:t>
            </a:r>
            <a:endParaRPr lang="en-US" sz="1600" dirty="0"/>
          </a:p>
        </p:txBody>
      </p:sp>
      <p:sp>
        <p:nvSpPr>
          <p:cNvPr id="33" name="TextBox 32"/>
          <p:cNvSpPr txBox="1"/>
          <p:nvPr/>
        </p:nvSpPr>
        <p:spPr>
          <a:xfrm>
            <a:off x="1790700" y="5250646"/>
            <a:ext cx="1460500" cy="338554"/>
          </a:xfrm>
          <a:prstGeom prst="rect">
            <a:avLst/>
          </a:prstGeom>
          <a:noFill/>
        </p:spPr>
        <p:txBody>
          <a:bodyPr wrap="square" rtlCol="0">
            <a:spAutoFit/>
          </a:bodyPr>
          <a:lstStyle/>
          <a:p>
            <a:r>
              <a:rPr lang="en-US" sz="1600" dirty="0" smtClean="0"/>
              <a:t>Plastic Spool</a:t>
            </a:r>
            <a:endParaRPr lang="en-US" sz="1600" dirty="0"/>
          </a:p>
        </p:txBody>
      </p:sp>
      <p:sp>
        <p:nvSpPr>
          <p:cNvPr id="34" name="TextBox 33"/>
          <p:cNvSpPr txBox="1"/>
          <p:nvPr/>
        </p:nvSpPr>
        <p:spPr>
          <a:xfrm>
            <a:off x="1790700" y="4488418"/>
            <a:ext cx="1292224" cy="338554"/>
          </a:xfrm>
          <a:prstGeom prst="rect">
            <a:avLst/>
          </a:prstGeom>
          <a:noFill/>
        </p:spPr>
        <p:txBody>
          <a:bodyPr wrap="square" rtlCol="0">
            <a:spAutoFit/>
          </a:bodyPr>
          <a:lstStyle/>
          <a:p>
            <a:r>
              <a:rPr lang="en-US" sz="1600" dirty="0" smtClean="0"/>
              <a:t>Chocolate</a:t>
            </a:r>
          </a:p>
        </p:txBody>
      </p:sp>
      <p:sp>
        <p:nvSpPr>
          <p:cNvPr id="35" name="TextBox 34"/>
          <p:cNvSpPr txBox="1"/>
          <p:nvPr/>
        </p:nvSpPr>
        <p:spPr>
          <a:xfrm>
            <a:off x="1790700" y="3834903"/>
            <a:ext cx="1047750" cy="338554"/>
          </a:xfrm>
          <a:prstGeom prst="rect">
            <a:avLst/>
          </a:prstGeom>
          <a:noFill/>
        </p:spPr>
        <p:txBody>
          <a:bodyPr wrap="square" rtlCol="0">
            <a:spAutoFit/>
          </a:bodyPr>
          <a:lstStyle/>
          <a:p>
            <a:r>
              <a:rPr lang="en-US" sz="1600" dirty="0" smtClean="0"/>
              <a:t>Titanium</a:t>
            </a:r>
            <a:endParaRPr lang="en-US" sz="1600" dirty="0"/>
          </a:p>
        </p:txBody>
      </p:sp>
      <p:pic>
        <p:nvPicPr>
          <p:cNvPr id="36" name="Picture 35"/>
          <p:cNvPicPr>
            <a:picLocks noChangeAspect="1"/>
          </p:cNvPicPr>
          <p:nvPr/>
        </p:nvPicPr>
        <p:blipFill>
          <a:blip r:embed="rId10"/>
          <a:stretch>
            <a:fillRect/>
          </a:stretch>
        </p:blipFill>
        <p:spPr>
          <a:xfrm>
            <a:off x="853452" y="5125751"/>
            <a:ext cx="784223" cy="668042"/>
          </a:xfrm>
          <a:prstGeom prst="rect">
            <a:avLst/>
          </a:prstGeom>
        </p:spPr>
      </p:pic>
      <p:pic>
        <p:nvPicPr>
          <p:cNvPr id="21" name="Picture 20"/>
          <p:cNvPicPr>
            <a:picLocks noChangeAspect="1"/>
          </p:cNvPicPr>
          <p:nvPr/>
        </p:nvPicPr>
        <p:blipFill>
          <a:blip r:embed="rId11"/>
          <a:stretch>
            <a:fillRect/>
          </a:stretch>
        </p:blipFill>
        <p:spPr>
          <a:xfrm>
            <a:off x="873126" y="3498978"/>
            <a:ext cx="764549" cy="764549"/>
          </a:xfrm>
          <a:prstGeom prst="rect">
            <a:avLst/>
          </a:prstGeom>
        </p:spPr>
      </p:pic>
      <p:pic>
        <p:nvPicPr>
          <p:cNvPr id="23" name="Picture 22"/>
          <p:cNvPicPr>
            <a:picLocks noChangeAspect="1"/>
          </p:cNvPicPr>
          <p:nvPr/>
        </p:nvPicPr>
        <p:blipFill>
          <a:blip r:embed="rId12"/>
          <a:stretch>
            <a:fillRect/>
          </a:stretch>
        </p:blipFill>
        <p:spPr>
          <a:xfrm>
            <a:off x="885202" y="5854693"/>
            <a:ext cx="800727" cy="573855"/>
          </a:xfrm>
          <a:prstGeom prst="rect">
            <a:avLst/>
          </a:prstGeom>
        </p:spPr>
      </p:pic>
      <p:pic>
        <p:nvPicPr>
          <p:cNvPr id="37" name="Picture 36"/>
          <p:cNvPicPr>
            <a:picLocks noChangeAspect="1"/>
          </p:cNvPicPr>
          <p:nvPr/>
        </p:nvPicPr>
        <p:blipFill>
          <a:blip r:embed="rId13"/>
          <a:stretch>
            <a:fillRect/>
          </a:stretch>
        </p:blipFill>
        <p:spPr>
          <a:xfrm>
            <a:off x="3251200" y="3461289"/>
            <a:ext cx="749300" cy="693486"/>
          </a:xfrm>
          <a:prstGeom prst="rect">
            <a:avLst/>
          </a:prstGeom>
        </p:spPr>
      </p:pic>
      <p:sp>
        <p:nvSpPr>
          <p:cNvPr id="38" name="TextBox 37"/>
          <p:cNvSpPr txBox="1"/>
          <p:nvPr/>
        </p:nvSpPr>
        <p:spPr>
          <a:xfrm>
            <a:off x="4044949" y="3661747"/>
            <a:ext cx="1908175" cy="338554"/>
          </a:xfrm>
          <a:prstGeom prst="rect">
            <a:avLst/>
          </a:prstGeom>
          <a:noFill/>
        </p:spPr>
        <p:txBody>
          <a:bodyPr wrap="square" rtlCol="0">
            <a:spAutoFit/>
          </a:bodyPr>
          <a:lstStyle/>
          <a:p>
            <a:r>
              <a:rPr lang="en-US" sz="1600" dirty="0" smtClean="0"/>
              <a:t>Pancake Batter</a:t>
            </a:r>
          </a:p>
        </p:txBody>
      </p:sp>
    </p:spTree>
    <p:extLst>
      <p:ext uri="{BB962C8B-B14F-4D97-AF65-F5344CB8AC3E}">
        <p14:creationId xmlns:p14="http://schemas.microsoft.com/office/powerpoint/2010/main" val="1380397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953" y="2508250"/>
            <a:ext cx="5754291" cy="953039"/>
          </a:xfrm>
        </p:spPr>
        <p:txBody>
          <a:bodyPr/>
          <a:lstStyle/>
          <a:p>
            <a:pPr algn="l"/>
            <a:r>
              <a:rPr lang="en-US" sz="2000" dirty="0" smtClean="0"/>
              <a:t>Match the correct type of filament on the left with the correct 3D printer that uses it on the right.</a:t>
            </a:r>
            <a:endParaRPr lang="en-US" sz="2000" dirty="0"/>
          </a:p>
        </p:txBody>
      </p:sp>
      <p:sp>
        <p:nvSpPr>
          <p:cNvPr id="5" name="Rectangle 4"/>
          <p:cNvSpPr/>
          <p:nvPr/>
        </p:nvSpPr>
        <p:spPr>
          <a:xfrm>
            <a:off x="142875" y="200024"/>
            <a:ext cx="8858250" cy="11811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333376" y="507999"/>
            <a:ext cx="635000" cy="555625"/>
          </a:xfrm>
          <a:prstGeom prst="actionButtonHom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2691870" y="507999"/>
            <a:ext cx="648229" cy="555625"/>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p:cNvPr>
          <p:cNvSpPr/>
          <p:nvPr/>
        </p:nvSpPr>
        <p:spPr>
          <a:xfrm>
            <a:off x="1905000" y="507999"/>
            <a:ext cx="615950" cy="555625"/>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Action Button: Sound 8">
            <a:hlinkClick r:id="" action="ppaction://noaction" highlightClick="1">
              <a:snd r:embed="rId3" name="Applause"/>
            </a:hlinkClick>
          </p:cNvPr>
          <p:cNvSpPr/>
          <p:nvPr/>
        </p:nvSpPr>
        <p:spPr>
          <a:xfrm>
            <a:off x="3498849" y="507999"/>
            <a:ext cx="763984" cy="555625"/>
          </a:xfrm>
          <a:prstGeom prst="actionButtonSound">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Action Button: Information 9">
            <a:hlinkClick r:id="" action="ppaction://noaction" highlightClick="1"/>
          </p:cNvPr>
          <p:cNvSpPr/>
          <p:nvPr/>
        </p:nvSpPr>
        <p:spPr>
          <a:xfrm>
            <a:off x="1120777" y="507999"/>
            <a:ext cx="603250" cy="55562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duotone>
              <a:prstClr val="black"/>
              <a:schemeClr val="accent3">
                <a:tint val="45000"/>
                <a:satMod val="400000"/>
              </a:schemeClr>
            </a:duotone>
          </a:blip>
          <a:stretch>
            <a:fillRect/>
          </a:stretch>
        </p:blipFill>
        <p:spPr>
          <a:xfrm>
            <a:off x="6070599" y="338751"/>
            <a:ext cx="819151" cy="885212"/>
          </a:xfrm>
          <a:prstGeom prst="rect">
            <a:avLst/>
          </a:prstGeom>
        </p:spPr>
      </p:pic>
      <p:pic>
        <p:nvPicPr>
          <p:cNvPr id="16" name="Picture 15"/>
          <p:cNvPicPr>
            <a:picLocks noChangeAspect="1"/>
          </p:cNvPicPr>
          <p:nvPr/>
        </p:nvPicPr>
        <p:blipFill>
          <a:blip r:embed="rId4"/>
          <a:stretch>
            <a:fillRect/>
          </a:stretch>
        </p:blipFill>
        <p:spPr>
          <a:xfrm>
            <a:off x="7023099" y="322876"/>
            <a:ext cx="819151" cy="885212"/>
          </a:xfrm>
          <a:prstGeom prst="rect">
            <a:avLst/>
          </a:prstGeom>
        </p:spPr>
      </p:pic>
      <p:pic>
        <p:nvPicPr>
          <p:cNvPr id="17" name="Picture 16"/>
          <p:cNvPicPr>
            <a:picLocks noChangeAspect="1"/>
          </p:cNvPicPr>
          <p:nvPr/>
        </p:nvPicPr>
        <p:blipFill>
          <a:blip r:embed="rId4">
            <a:alphaModFix amt="32000"/>
          </a:blip>
          <a:stretch>
            <a:fillRect/>
          </a:stretch>
        </p:blipFill>
        <p:spPr>
          <a:xfrm>
            <a:off x="7981950" y="322876"/>
            <a:ext cx="819151" cy="885212"/>
          </a:xfrm>
          <a:prstGeom prst="rect">
            <a:avLst/>
          </a:prstGeom>
        </p:spPr>
      </p:pic>
      <p:pic>
        <p:nvPicPr>
          <p:cNvPr id="40" name="Picture 39"/>
          <p:cNvPicPr>
            <a:picLocks noChangeAspect="1"/>
          </p:cNvPicPr>
          <p:nvPr/>
        </p:nvPicPr>
        <p:blipFill>
          <a:blip r:embed="rId5"/>
          <a:stretch>
            <a:fillRect/>
          </a:stretch>
        </p:blipFill>
        <p:spPr>
          <a:xfrm>
            <a:off x="7587621" y="1897062"/>
            <a:ext cx="1213480" cy="1270855"/>
          </a:xfrm>
          <a:prstGeom prst="rect">
            <a:avLst/>
          </a:prstGeom>
        </p:spPr>
      </p:pic>
      <p:pic>
        <p:nvPicPr>
          <p:cNvPr id="18" name="Picture 17"/>
          <p:cNvPicPr>
            <a:picLocks noChangeAspect="1"/>
          </p:cNvPicPr>
          <p:nvPr/>
        </p:nvPicPr>
        <p:blipFill>
          <a:blip r:embed="rId4">
            <a:duotone>
              <a:prstClr val="black"/>
              <a:schemeClr val="accent3">
                <a:tint val="45000"/>
                <a:satMod val="400000"/>
              </a:schemeClr>
            </a:duotone>
          </a:blip>
          <a:stretch>
            <a:fillRect/>
          </a:stretch>
        </p:blipFill>
        <p:spPr>
          <a:xfrm>
            <a:off x="5133974" y="322876"/>
            <a:ext cx="819151" cy="885212"/>
          </a:xfrm>
          <a:prstGeom prst="rect">
            <a:avLst/>
          </a:prstGeom>
        </p:spPr>
      </p:pic>
      <p:sp>
        <p:nvSpPr>
          <p:cNvPr id="11" name="Rounded Rectangular Callout 10"/>
          <p:cNvSpPr/>
          <p:nvPr/>
        </p:nvSpPr>
        <p:spPr>
          <a:xfrm>
            <a:off x="595709" y="1412875"/>
            <a:ext cx="7386241" cy="1095375"/>
          </a:xfrm>
          <a:prstGeom prst="wedgeRoundRectCallout">
            <a:avLst>
              <a:gd name="adj1" fmla="val 48648"/>
              <a:gd name="adj2" fmla="val 62756"/>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Narrated text with Audio –</a:t>
            </a:r>
            <a:r>
              <a:rPr lang="en-US" dirty="0" err="1" smtClean="0"/>
              <a:t>Hrmn</a:t>
            </a:r>
            <a:r>
              <a:rPr lang="en-US" dirty="0" smtClean="0"/>
              <a:t>….Not so much. As great as the Da Vinci 1.0 is, unfortunately it can not print objects in chocolate. Select the Inquiry        icon if you need to review!</a:t>
            </a:r>
            <a:endParaRPr lang="en-US" dirty="0"/>
          </a:p>
        </p:txBody>
      </p:sp>
      <p:pic>
        <p:nvPicPr>
          <p:cNvPr id="3" name="Picture 2"/>
          <p:cNvPicPr>
            <a:picLocks noChangeAspect="1"/>
          </p:cNvPicPr>
          <p:nvPr/>
        </p:nvPicPr>
        <p:blipFill>
          <a:blip r:embed="rId6"/>
          <a:stretch>
            <a:fillRect/>
          </a:stretch>
        </p:blipFill>
        <p:spPr>
          <a:xfrm>
            <a:off x="6249170" y="4475838"/>
            <a:ext cx="971177" cy="754490"/>
          </a:xfrm>
          <a:prstGeom prst="rect">
            <a:avLst/>
          </a:prstGeom>
        </p:spPr>
      </p:pic>
      <p:pic>
        <p:nvPicPr>
          <p:cNvPr id="12" name="Picture 11"/>
          <p:cNvPicPr>
            <a:picLocks noChangeAspect="1"/>
          </p:cNvPicPr>
          <p:nvPr/>
        </p:nvPicPr>
        <p:blipFill>
          <a:blip r:embed="rId7"/>
          <a:stretch>
            <a:fillRect/>
          </a:stretch>
        </p:blipFill>
        <p:spPr>
          <a:xfrm>
            <a:off x="6249170" y="5393551"/>
            <a:ext cx="991992" cy="874474"/>
          </a:xfrm>
          <a:prstGeom prst="rect">
            <a:avLst/>
          </a:prstGeom>
        </p:spPr>
      </p:pic>
      <p:pic>
        <p:nvPicPr>
          <p:cNvPr id="13" name="Picture 12"/>
          <p:cNvPicPr>
            <a:picLocks noChangeAspect="1"/>
          </p:cNvPicPr>
          <p:nvPr/>
        </p:nvPicPr>
        <p:blipFill>
          <a:blip r:embed="rId8"/>
          <a:stretch>
            <a:fillRect/>
          </a:stretch>
        </p:blipFill>
        <p:spPr>
          <a:xfrm>
            <a:off x="6228355" y="3263167"/>
            <a:ext cx="991992" cy="1042069"/>
          </a:xfrm>
          <a:prstGeom prst="rect">
            <a:avLst/>
          </a:prstGeom>
        </p:spPr>
      </p:pic>
      <p:sp>
        <p:nvSpPr>
          <p:cNvPr id="20" name="TextBox 19"/>
          <p:cNvSpPr txBox="1"/>
          <p:nvPr/>
        </p:nvSpPr>
        <p:spPr>
          <a:xfrm>
            <a:off x="7327733" y="4673084"/>
            <a:ext cx="1419226" cy="307777"/>
          </a:xfrm>
          <a:prstGeom prst="rect">
            <a:avLst/>
          </a:prstGeom>
          <a:noFill/>
        </p:spPr>
        <p:txBody>
          <a:bodyPr wrap="square" rtlCol="0">
            <a:spAutoFit/>
          </a:bodyPr>
          <a:lstStyle/>
          <a:p>
            <a:r>
              <a:rPr lang="en-US" sz="1400" dirty="0" smtClean="0"/>
              <a:t>Objet M1000</a:t>
            </a:r>
            <a:endParaRPr lang="en-US" sz="1400" dirty="0"/>
          </a:p>
        </p:txBody>
      </p:sp>
      <p:sp>
        <p:nvSpPr>
          <p:cNvPr id="30" name="TextBox 29"/>
          <p:cNvSpPr txBox="1"/>
          <p:nvPr/>
        </p:nvSpPr>
        <p:spPr>
          <a:xfrm>
            <a:off x="7327733" y="5676698"/>
            <a:ext cx="1419226" cy="307777"/>
          </a:xfrm>
          <a:prstGeom prst="rect">
            <a:avLst/>
          </a:prstGeom>
          <a:noFill/>
        </p:spPr>
        <p:txBody>
          <a:bodyPr wrap="square" rtlCol="0">
            <a:spAutoFit/>
          </a:bodyPr>
          <a:lstStyle/>
          <a:p>
            <a:r>
              <a:rPr lang="en-US" sz="1400" dirty="0" smtClean="0"/>
              <a:t>EOSINT M 280</a:t>
            </a:r>
            <a:endParaRPr lang="en-US" sz="1400" dirty="0"/>
          </a:p>
        </p:txBody>
      </p:sp>
      <p:sp>
        <p:nvSpPr>
          <p:cNvPr id="25" name="Rectangle 24"/>
          <p:cNvSpPr/>
          <p:nvPr/>
        </p:nvSpPr>
        <p:spPr>
          <a:xfrm>
            <a:off x="4419599" y="507999"/>
            <a:ext cx="508000"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200" dirty="0" smtClean="0"/>
              <a:t>Slide</a:t>
            </a:r>
            <a:r>
              <a:rPr lang="en-US" dirty="0" smtClean="0"/>
              <a:t> 5</a:t>
            </a:r>
            <a:endParaRPr lang="en-US" dirty="0"/>
          </a:p>
        </p:txBody>
      </p:sp>
      <p:sp>
        <p:nvSpPr>
          <p:cNvPr id="31" name="TextBox 30"/>
          <p:cNvSpPr txBox="1"/>
          <p:nvPr/>
        </p:nvSpPr>
        <p:spPr>
          <a:xfrm>
            <a:off x="7327733" y="3692524"/>
            <a:ext cx="1419226" cy="307777"/>
          </a:xfrm>
          <a:prstGeom prst="rect">
            <a:avLst/>
          </a:prstGeom>
          <a:noFill/>
        </p:spPr>
        <p:txBody>
          <a:bodyPr wrap="square" rtlCol="0">
            <a:spAutoFit/>
          </a:bodyPr>
          <a:lstStyle/>
          <a:p>
            <a:r>
              <a:rPr lang="en-US" sz="1400" dirty="0" smtClean="0"/>
              <a:t>Da Vinci 1.0</a:t>
            </a:r>
            <a:endParaRPr lang="en-US" sz="1400" dirty="0"/>
          </a:p>
        </p:txBody>
      </p:sp>
      <p:pic>
        <p:nvPicPr>
          <p:cNvPr id="27" name="Picture 26"/>
          <p:cNvPicPr>
            <a:picLocks noChangeAspect="1"/>
          </p:cNvPicPr>
          <p:nvPr/>
        </p:nvPicPr>
        <p:blipFill>
          <a:blip r:embed="rId9"/>
          <a:stretch>
            <a:fillRect/>
          </a:stretch>
        </p:blipFill>
        <p:spPr>
          <a:xfrm>
            <a:off x="6249170" y="3586471"/>
            <a:ext cx="784223" cy="582472"/>
          </a:xfrm>
          <a:prstGeom prst="rect">
            <a:avLst/>
          </a:prstGeom>
        </p:spPr>
      </p:pic>
      <p:sp>
        <p:nvSpPr>
          <p:cNvPr id="26" name="Rectangle 25"/>
          <p:cNvSpPr/>
          <p:nvPr/>
        </p:nvSpPr>
        <p:spPr>
          <a:xfrm>
            <a:off x="4262833" y="5984475"/>
            <a:ext cx="987428"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a:t>
            </a:r>
            <a:r>
              <a:rPr lang="en-US" sz="1200" dirty="0" smtClean="0"/>
              <a:t>Exit Exam Early </a:t>
            </a:r>
            <a:endParaRPr lang="en-US" sz="1200" dirty="0"/>
          </a:p>
        </p:txBody>
      </p:sp>
      <p:sp>
        <p:nvSpPr>
          <p:cNvPr id="32" name="Action Button: Information 31">
            <a:hlinkClick r:id="" action="ppaction://noaction" highlightClick="1"/>
          </p:cNvPr>
          <p:cNvSpPr/>
          <p:nvPr/>
        </p:nvSpPr>
        <p:spPr>
          <a:xfrm>
            <a:off x="2630916" y="2112885"/>
            <a:ext cx="429253" cy="39536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3" name="Multiply 32"/>
          <p:cNvSpPr/>
          <p:nvPr/>
        </p:nvSpPr>
        <p:spPr>
          <a:xfrm>
            <a:off x="5576720" y="3079538"/>
            <a:ext cx="2157015" cy="1593546"/>
          </a:xfrm>
          <a:prstGeom prst="mathMultiply">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10"/>
          <a:stretch>
            <a:fillRect/>
          </a:stretch>
        </p:blipFill>
        <p:spPr>
          <a:xfrm>
            <a:off x="728665" y="5090435"/>
            <a:ext cx="784223" cy="668042"/>
          </a:xfrm>
          <a:prstGeom prst="rect">
            <a:avLst/>
          </a:prstGeom>
        </p:spPr>
      </p:pic>
      <p:sp>
        <p:nvSpPr>
          <p:cNvPr id="34" name="TextBox 33"/>
          <p:cNvSpPr txBox="1"/>
          <p:nvPr/>
        </p:nvSpPr>
        <p:spPr>
          <a:xfrm>
            <a:off x="1790700" y="5250646"/>
            <a:ext cx="1460500" cy="338554"/>
          </a:xfrm>
          <a:prstGeom prst="rect">
            <a:avLst/>
          </a:prstGeom>
          <a:noFill/>
        </p:spPr>
        <p:txBody>
          <a:bodyPr wrap="square" rtlCol="0">
            <a:spAutoFit/>
          </a:bodyPr>
          <a:lstStyle/>
          <a:p>
            <a:r>
              <a:rPr lang="en-US" sz="1600" dirty="0" smtClean="0"/>
              <a:t>Plastic Spool</a:t>
            </a:r>
            <a:endParaRPr lang="en-US" sz="1600" dirty="0"/>
          </a:p>
        </p:txBody>
      </p:sp>
      <p:sp>
        <p:nvSpPr>
          <p:cNvPr id="35" name="TextBox 34"/>
          <p:cNvSpPr txBox="1"/>
          <p:nvPr/>
        </p:nvSpPr>
        <p:spPr>
          <a:xfrm>
            <a:off x="1790699" y="5983936"/>
            <a:ext cx="1908175" cy="338554"/>
          </a:xfrm>
          <a:prstGeom prst="rect">
            <a:avLst/>
          </a:prstGeom>
          <a:noFill/>
        </p:spPr>
        <p:txBody>
          <a:bodyPr wrap="square" rtlCol="0">
            <a:spAutoFit/>
          </a:bodyPr>
          <a:lstStyle/>
          <a:p>
            <a:r>
              <a:rPr lang="en-US" sz="1600" dirty="0" smtClean="0"/>
              <a:t>Plastic Powder</a:t>
            </a:r>
            <a:endParaRPr lang="en-US" sz="1600" dirty="0"/>
          </a:p>
        </p:txBody>
      </p:sp>
      <p:sp>
        <p:nvSpPr>
          <p:cNvPr id="36" name="TextBox 35"/>
          <p:cNvSpPr txBox="1"/>
          <p:nvPr/>
        </p:nvSpPr>
        <p:spPr>
          <a:xfrm>
            <a:off x="1790700" y="4488418"/>
            <a:ext cx="1292224" cy="338554"/>
          </a:xfrm>
          <a:prstGeom prst="rect">
            <a:avLst/>
          </a:prstGeom>
          <a:noFill/>
        </p:spPr>
        <p:txBody>
          <a:bodyPr wrap="square" rtlCol="0">
            <a:spAutoFit/>
          </a:bodyPr>
          <a:lstStyle/>
          <a:p>
            <a:r>
              <a:rPr lang="en-US" sz="1600" dirty="0" smtClean="0"/>
              <a:t>Chocolate</a:t>
            </a:r>
          </a:p>
        </p:txBody>
      </p:sp>
      <p:sp>
        <p:nvSpPr>
          <p:cNvPr id="37" name="TextBox 36"/>
          <p:cNvSpPr txBox="1"/>
          <p:nvPr/>
        </p:nvSpPr>
        <p:spPr>
          <a:xfrm>
            <a:off x="1790700" y="3834903"/>
            <a:ext cx="1047750" cy="338554"/>
          </a:xfrm>
          <a:prstGeom prst="rect">
            <a:avLst/>
          </a:prstGeom>
          <a:noFill/>
        </p:spPr>
        <p:txBody>
          <a:bodyPr wrap="square" rtlCol="0">
            <a:spAutoFit/>
          </a:bodyPr>
          <a:lstStyle/>
          <a:p>
            <a:r>
              <a:rPr lang="en-US" sz="1600" dirty="0" smtClean="0"/>
              <a:t>Titanium</a:t>
            </a:r>
            <a:endParaRPr lang="en-US" sz="1600" dirty="0"/>
          </a:p>
        </p:txBody>
      </p:sp>
      <p:pic>
        <p:nvPicPr>
          <p:cNvPr id="38" name="Picture 37"/>
          <p:cNvPicPr>
            <a:picLocks noChangeAspect="1"/>
          </p:cNvPicPr>
          <p:nvPr/>
        </p:nvPicPr>
        <p:blipFill>
          <a:blip r:embed="rId11"/>
          <a:stretch>
            <a:fillRect/>
          </a:stretch>
        </p:blipFill>
        <p:spPr>
          <a:xfrm>
            <a:off x="6268844" y="5503476"/>
            <a:ext cx="764549" cy="764549"/>
          </a:xfrm>
          <a:prstGeom prst="rect">
            <a:avLst/>
          </a:prstGeom>
        </p:spPr>
      </p:pic>
      <p:pic>
        <p:nvPicPr>
          <p:cNvPr id="21" name="Picture 20"/>
          <p:cNvPicPr>
            <a:picLocks noChangeAspect="1"/>
          </p:cNvPicPr>
          <p:nvPr/>
        </p:nvPicPr>
        <p:blipFill>
          <a:blip r:embed="rId12"/>
          <a:stretch>
            <a:fillRect/>
          </a:stretch>
        </p:blipFill>
        <p:spPr>
          <a:xfrm>
            <a:off x="6228355" y="4500404"/>
            <a:ext cx="933450" cy="668973"/>
          </a:xfrm>
          <a:prstGeom prst="rect">
            <a:avLst/>
          </a:prstGeom>
        </p:spPr>
      </p:pic>
      <p:pic>
        <p:nvPicPr>
          <p:cNvPr id="23" name="Picture 22"/>
          <p:cNvPicPr>
            <a:picLocks noChangeAspect="1"/>
          </p:cNvPicPr>
          <p:nvPr/>
        </p:nvPicPr>
        <p:blipFill>
          <a:blip r:embed="rId13"/>
          <a:stretch>
            <a:fillRect/>
          </a:stretch>
        </p:blipFill>
        <p:spPr>
          <a:xfrm>
            <a:off x="3251200" y="3461289"/>
            <a:ext cx="749300" cy="693486"/>
          </a:xfrm>
          <a:prstGeom prst="rect">
            <a:avLst/>
          </a:prstGeom>
        </p:spPr>
      </p:pic>
      <p:sp>
        <p:nvSpPr>
          <p:cNvPr id="39" name="TextBox 38"/>
          <p:cNvSpPr txBox="1"/>
          <p:nvPr/>
        </p:nvSpPr>
        <p:spPr>
          <a:xfrm>
            <a:off x="4044949" y="3661747"/>
            <a:ext cx="1908175" cy="338554"/>
          </a:xfrm>
          <a:prstGeom prst="rect">
            <a:avLst/>
          </a:prstGeom>
          <a:noFill/>
        </p:spPr>
        <p:txBody>
          <a:bodyPr wrap="square" rtlCol="0">
            <a:spAutoFit/>
          </a:bodyPr>
          <a:lstStyle/>
          <a:p>
            <a:r>
              <a:rPr lang="en-US" sz="1600" dirty="0" smtClean="0"/>
              <a:t>Pancake Batter</a:t>
            </a:r>
          </a:p>
        </p:txBody>
      </p:sp>
    </p:spTree>
    <p:extLst>
      <p:ext uri="{BB962C8B-B14F-4D97-AF65-F5344CB8AC3E}">
        <p14:creationId xmlns:p14="http://schemas.microsoft.com/office/powerpoint/2010/main" val="2119770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953" y="2508250"/>
            <a:ext cx="5754291" cy="953039"/>
          </a:xfrm>
        </p:spPr>
        <p:txBody>
          <a:bodyPr/>
          <a:lstStyle/>
          <a:p>
            <a:pPr algn="l"/>
            <a:r>
              <a:rPr lang="en-US" sz="2000" dirty="0" smtClean="0"/>
              <a:t>Match the correct type of filament on the left with the correct 3D printer that uses it on the right.</a:t>
            </a:r>
            <a:endParaRPr lang="en-US" sz="2000" dirty="0"/>
          </a:p>
        </p:txBody>
      </p:sp>
      <p:sp>
        <p:nvSpPr>
          <p:cNvPr id="5" name="Rectangle 4"/>
          <p:cNvSpPr/>
          <p:nvPr/>
        </p:nvSpPr>
        <p:spPr>
          <a:xfrm>
            <a:off x="142875" y="200024"/>
            <a:ext cx="8858250" cy="11811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333376" y="507999"/>
            <a:ext cx="635000" cy="555625"/>
          </a:xfrm>
          <a:prstGeom prst="actionButtonHom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2691870" y="507999"/>
            <a:ext cx="648229" cy="555625"/>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p:cNvPr>
          <p:cNvSpPr/>
          <p:nvPr/>
        </p:nvSpPr>
        <p:spPr>
          <a:xfrm>
            <a:off x="1905000" y="507999"/>
            <a:ext cx="615950" cy="555625"/>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Action Button: Sound 8">
            <a:hlinkClick r:id="" action="ppaction://noaction" highlightClick="1">
              <a:snd r:embed="rId3" name="Applause"/>
            </a:hlinkClick>
          </p:cNvPr>
          <p:cNvSpPr/>
          <p:nvPr/>
        </p:nvSpPr>
        <p:spPr>
          <a:xfrm>
            <a:off x="3498849" y="507999"/>
            <a:ext cx="763984" cy="555625"/>
          </a:xfrm>
          <a:prstGeom prst="actionButtonSound">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Action Button: Information 9">
            <a:hlinkClick r:id="" action="ppaction://noaction" highlightClick="1"/>
          </p:cNvPr>
          <p:cNvSpPr/>
          <p:nvPr/>
        </p:nvSpPr>
        <p:spPr>
          <a:xfrm>
            <a:off x="1120777" y="507999"/>
            <a:ext cx="603250" cy="55562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duotone>
              <a:prstClr val="black"/>
              <a:schemeClr val="accent3">
                <a:tint val="45000"/>
                <a:satMod val="400000"/>
              </a:schemeClr>
            </a:duotone>
          </a:blip>
          <a:stretch>
            <a:fillRect/>
          </a:stretch>
        </p:blipFill>
        <p:spPr>
          <a:xfrm>
            <a:off x="6070599" y="338751"/>
            <a:ext cx="819151" cy="885212"/>
          </a:xfrm>
          <a:prstGeom prst="rect">
            <a:avLst/>
          </a:prstGeom>
        </p:spPr>
      </p:pic>
      <p:pic>
        <p:nvPicPr>
          <p:cNvPr id="16" name="Picture 15"/>
          <p:cNvPicPr>
            <a:picLocks noChangeAspect="1"/>
          </p:cNvPicPr>
          <p:nvPr/>
        </p:nvPicPr>
        <p:blipFill>
          <a:blip r:embed="rId4"/>
          <a:stretch>
            <a:fillRect/>
          </a:stretch>
        </p:blipFill>
        <p:spPr>
          <a:xfrm>
            <a:off x="7023099" y="322876"/>
            <a:ext cx="819151" cy="885212"/>
          </a:xfrm>
          <a:prstGeom prst="rect">
            <a:avLst/>
          </a:prstGeom>
        </p:spPr>
      </p:pic>
      <p:pic>
        <p:nvPicPr>
          <p:cNvPr id="42" name="Picture 41"/>
          <p:cNvPicPr>
            <a:picLocks noChangeAspect="1"/>
          </p:cNvPicPr>
          <p:nvPr/>
        </p:nvPicPr>
        <p:blipFill>
          <a:blip r:embed="rId5"/>
          <a:stretch>
            <a:fillRect/>
          </a:stretch>
        </p:blipFill>
        <p:spPr>
          <a:xfrm>
            <a:off x="7587621" y="1628592"/>
            <a:ext cx="1213480" cy="1270855"/>
          </a:xfrm>
          <a:prstGeom prst="rect">
            <a:avLst/>
          </a:prstGeom>
        </p:spPr>
      </p:pic>
      <p:pic>
        <p:nvPicPr>
          <p:cNvPr id="17" name="Picture 16"/>
          <p:cNvPicPr>
            <a:picLocks noChangeAspect="1"/>
          </p:cNvPicPr>
          <p:nvPr/>
        </p:nvPicPr>
        <p:blipFill>
          <a:blip r:embed="rId4">
            <a:alphaModFix amt="28000"/>
          </a:blip>
          <a:stretch>
            <a:fillRect/>
          </a:stretch>
        </p:blipFill>
        <p:spPr>
          <a:xfrm>
            <a:off x="7981950" y="322876"/>
            <a:ext cx="819151" cy="885212"/>
          </a:xfrm>
          <a:prstGeom prst="rect">
            <a:avLst/>
          </a:prstGeom>
        </p:spPr>
      </p:pic>
      <p:pic>
        <p:nvPicPr>
          <p:cNvPr id="18" name="Picture 17"/>
          <p:cNvPicPr>
            <a:picLocks noChangeAspect="1"/>
          </p:cNvPicPr>
          <p:nvPr/>
        </p:nvPicPr>
        <p:blipFill>
          <a:blip r:embed="rId4">
            <a:duotone>
              <a:prstClr val="black"/>
              <a:schemeClr val="accent3">
                <a:tint val="45000"/>
                <a:satMod val="400000"/>
              </a:schemeClr>
            </a:duotone>
          </a:blip>
          <a:stretch>
            <a:fillRect/>
          </a:stretch>
        </p:blipFill>
        <p:spPr>
          <a:xfrm>
            <a:off x="5133974" y="322876"/>
            <a:ext cx="819151" cy="885212"/>
          </a:xfrm>
          <a:prstGeom prst="rect">
            <a:avLst/>
          </a:prstGeom>
        </p:spPr>
      </p:pic>
      <p:sp>
        <p:nvSpPr>
          <p:cNvPr id="11" name="Rounded Rectangular Callout 10"/>
          <p:cNvSpPr/>
          <p:nvPr/>
        </p:nvSpPr>
        <p:spPr>
          <a:xfrm>
            <a:off x="595709" y="1412875"/>
            <a:ext cx="7386241" cy="1095375"/>
          </a:xfrm>
          <a:prstGeom prst="wedgeRoundRectCallout">
            <a:avLst>
              <a:gd name="adj1" fmla="val 48648"/>
              <a:gd name="adj2" fmla="val 62756"/>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Narrated text with Audio – That is Exactly right! The Da Vinci 1.0 prints with a plastic spool while the Object uses a plastic powder, and the EOSINT prints in titanium! Select the next icon      to continue!</a:t>
            </a:r>
            <a:endParaRPr lang="en-US" dirty="0"/>
          </a:p>
        </p:txBody>
      </p:sp>
      <p:sp>
        <p:nvSpPr>
          <p:cNvPr id="29" name="TextBox 28"/>
          <p:cNvSpPr txBox="1"/>
          <p:nvPr/>
        </p:nvSpPr>
        <p:spPr>
          <a:xfrm>
            <a:off x="1790700" y="4488418"/>
            <a:ext cx="1292224" cy="338554"/>
          </a:xfrm>
          <a:prstGeom prst="rect">
            <a:avLst/>
          </a:prstGeom>
          <a:noFill/>
        </p:spPr>
        <p:txBody>
          <a:bodyPr wrap="square" rtlCol="0">
            <a:spAutoFit/>
          </a:bodyPr>
          <a:lstStyle/>
          <a:p>
            <a:r>
              <a:rPr lang="en-US" sz="1600" dirty="0" smtClean="0"/>
              <a:t>Chocolate</a:t>
            </a:r>
          </a:p>
        </p:txBody>
      </p:sp>
      <p:pic>
        <p:nvPicPr>
          <p:cNvPr id="3" name="Picture 2"/>
          <p:cNvPicPr>
            <a:picLocks noChangeAspect="1"/>
          </p:cNvPicPr>
          <p:nvPr/>
        </p:nvPicPr>
        <p:blipFill>
          <a:blip r:embed="rId6"/>
          <a:stretch>
            <a:fillRect/>
          </a:stretch>
        </p:blipFill>
        <p:spPr>
          <a:xfrm>
            <a:off x="6249170" y="4475838"/>
            <a:ext cx="971177" cy="754490"/>
          </a:xfrm>
          <a:prstGeom prst="rect">
            <a:avLst/>
          </a:prstGeom>
        </p:spPr>
      </p:pic>
      <p:pic>
        <p:nvPicPr>
          <p:cNvPr id="12" name="Picture 11"/>
          <p:cNvPicPr>
            <a:picLocks noChangeAspect="1"/>
          </p:cNvPicPr>
          <p:nvPr/>
        </p:nvPicPr>
        <p:blipFill>
          <a:blip r:embed="rId7"/>
          <a:stretch>
            <a:fillRect/>
          </a:stretch>
        </p:blipFill>
        <p:spPr>
          <a:xfrm>
            <a:off x="6249170" y="5393551"/>
            <a:ext cx="991992" cy="874474"/>
          </a:xfrm>
          <a:prstGeom prst="rect">
            <a:avLst/>
          </a:prstGeom>
        </p:spPr>
      </p:pic>
      <p:pic>
        <p:nvPicPr>
          <p:cNvPr id="13" name="Picture 12"/>
          <p:cNvPicPr>
            <a:picLocks noChangeAspect="1"/>
          </p:cNvPicPr>
          <p:nvPr/>
        </p:nvPicPr>
        <p:blipFill>
          <a:blip r:embed="rId8"/>
          <a:stretch>
            <a:fillRect/>
          </a:stretch>
        </p:blipFill>
        <p:spPr>
          <a:xfrm>
            <a:off x="6228355" y="3263167"/>
            <a:ext cx="991992" cy="1042069"/>
          </a:xfrm>
          <a:prstGeom prst="rect">
            <a:avLst/>
          </a:prstGeom>
        </p:spPr>
      </p:pic>
      <p:sp>
        <p:nvSpPr>
          <p:cNvPr id="20" name="TextBox 19"/>
          <p:cNvSpPr txBox="1"/>
          <p:nvPr/>
        </p:nvSpPr>
        <p:spPr>
          <a:xfrm>
            <a:off x="7327733" y="4673084"/>
            <a:ext cx="1419226" cy="307777"/>
          </a:xfrm>
          <a:prstGeom prst="rect">
            <a:avLst/>
          </a:prstGeom>
          <a:noFill/>
        </p:spPr>
        <p:txBody>
          <a:bodyPr wrap="square" rtlCol="0">
            <a:spAutoFit/>
          </a:bodyPr>
          <a:lstStyle/>
          <a:p>
            <a:r>
              <a:rPr lang="en-US" sz="1400" dirty="0" smtClean="0"/>
              <a:t>Objet M1000</a:t>
            </a:r>
            <a:endParaRPr lang="en-US" sz="1400" dirty="0"/>
          </a:p>
        </p:txBody>
      </p:sp>
      <p:sp>
        <p:nvSpPr>
          <p:cNvPr id="30" name="TextBox 29"/>
          <p:cNvSpPr txBox="1"/>
          <p:nvPr/>
        </p:nvSpPr>
        <p:spPr>
          <a:xfrm>
            <a:off x="7327733" y="5676698"/>
            <a:ext cx="1419226" cy="307777"/>
          </a:xfrm>
          <a:prstGeom prst="rect">
            <a:avLst/>
          </a:prstGeom>
          <a:noFill/>
        </p:spPr>
        <p:txBody>
          <a:bodyPr wrap="square" rtlCol="0">
            <a:spAutoFit/>
          </a:bodyPr>
          <a:lstStyle/>
          <a:p>
            <a:r>
              <a:rPr lang="en-US" sz="1400" dirty="0" smtClean="0"/>
              <a:t>EOSINT M 280</a:t>
            </a:r>
            <a:endParaRPr lang="en-US" sz="1400" dirty="0"/>
          </a:p>
        </p:txBody>
      </p:sp>
      <p:sp>
        <p:nvSpPr>
          <p:cNvPr id="25" name="Rectangle 24"/>
          <p:cNvSpPr/>
          <p:nvPr/>
        </p:nvSpPr>
        <p:spPr>
          <a:xfrm>
            <a:off x="4419599" y="507999"/>
            <a:ext cx="508000"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200" dirty="0" smtClean="0"/>
              <a:t>Slide</a:t>
            </a:r>
            <a:r>
              <a:rPr lang="en-US" dirty="0" smtClean="0"/>
              <a:t> 5</a:t>
            </a:r>
            <a:endParaRPr lang="en-US" dirty="0"/>
          </a:p>
        </p:txBody>
      </p:sp>
      <p:sp>
        <p:nvSpPr>
          <p:cNvPr id="31" name="TextBox 30"/>
          <p:cNvSpPr txBox="1"/>
          <p:nvPr/>
        </p:nvSpPr>
        <p:spPr>
          <a:xfrm>
            <a:off x="7327733" y="3692524"/>
            <a:ext cx="1419226" cy="307777"/>
          </a:xfrm>
          <a:prstGeom prst="rect">
            <a:avLst/>
          </a:prstGeom>
          <a:noFill/>
        </p:spPr>
        <p:txBody>
          <a:bodyPr wrap="square" rtlCol="0">
            <a:spAutoFit/>
          </a:bodyPr>
          <a:lstStyle/>
          <a:p>
            <a:r>
              <a:rPr lang="en-US" sz="1400" dirty="0" smtClean="0"/>
              <a:t>Da Vinci 1.0</a:t>
            </a:r>
            <a:endParaRPr lang="en-US" sz="1400" dirty="0"/>
          </a:p>
        </p:txBody>
      </p:sp>
      <p:pic>
        <p:nvPicPr>
          <p:cNvPr id="27" name="Picture 26"/>
          <p:cNvPicPr>
            <a:picLocks noChangeAspect="1"/>
          </p:cNvPicPr>
          <p:nvPr/>
        </p:nvPicPr>
        <p:blipFill>
          <a:blip r:embed="rId9"/>
          <a:stretch>
            <a:fillRect/>
          </a:stretch>
        </p:blipFill>
        <p:spPr>
          <a:xfrm>
            <a:off x="726284" y="4359792"/>
            <a:ext cx="784223" cy="582472"/>
          </a:xfrm>
          <a:prstGeom prst="rect">
            <a:avLst/>
          </a:prstGeom>
        </p:spPr>
      </p:pic>
      <p:sp>
        <p:nvSpPr>
          <p:cNvPr id="28" name="TextBox 27"/>
          <p:cNvSpPr txBox="1"/>
          <p:nvPr/>
        </p:nvSpPr>
        <p:spPr>
          <a:xfrm>
            <a:off x="1790700" y="5313847"/>
            <a:ext cx="1460500" cy="338554"/>
          </a:xfrm>
          <a:prstGeom prst="rect">
            <a:avLst/>
          </a:prstGeom>
          <a:noFill/>
        </p:spPr>
        <p:txBody>
          <a:bodyPr wrap="square" rtlCol="0">
            <a:spAutoFit/>
          </a:bodyPr>
          <a:lstStyle/>
          <a:p>
            <a:r>
              <a:rPr lang="en-US" sz="1600" dirty="0" smtClean="0"/>
              <a:t>Plastic Spool</a:t>
            </a:r>
            <a:endParaRPr lang="en-US" sz="1600" dirty="0"/>
          </a:p>
        </p:txBody>
      </p:sp>
      <p:sp>
        <p:nvSpPr>
          <p:cNvPr id="26" name="Rectangle 25"/>
          <p:cNvSpPr/>
          <p:nvPr/>
        </p:nvSpPr>
        <p:spPr>
          <a:xfrm>
            <a:off x="4262833" y="5984475"/>
            <a:ext cx="987428"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a:t>
            </a:r>
            <a:r>
              <a:rPr lang="en-US" sz="1200" dirty="0" smtClean="0"/>
              <a:t>Exit Exam Early </a:t>
            </a:r>
            <a:endParaRPr lang="en-US" sz="1200" dirty="0"/>
          </a:p>
        </p:txBody>
      </p:sp>
      <p:sp>
        <p:nvSpPr>
          <p:cNvPr id="34" name="Action Button: Forward or Next 33">
            <a:hlinkClick r:id="" action="ppaction://hlinkshowjump?jump=nextslide" highlightClick="1"/>
          </p:cNvPr>
          <p:cNvSpPr/>
          <p:nvPr/>
        </p:nvSpPr>
        <p:spPr>
          <a:xfrm>
            <a:off x="6431361" y="2030641"/>
            <a:ext cx="272276" cy="233379"/>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4" name="TextBox 13"/>
          <p:cNvSpPr txBox="1"/>
          <p:nvPr/>
        </p:nvSpPr>
        <p:spPr>
          <a:xfrm>
            <a:off x="1790700" y="3834903"/>
            <a:ext cx="1047750" cy="338554"/>
          </a:xfrm>
          <a:prstGeom prst="rect">
            <a:avLst/>
          </a:prstGeom>
          <a:noFill/>
        </p:spPr>
        <p:txBody>
          <a:bodyPr wrap="square" rtlCol="0">
            <a:spAutoFit/>
          </a:bodyPr>
          <a:lstStyle/>
          <a:p>
            <a:r>
              <a:rPr lang="en-US" sz="1600" dirty="0" smtClean="0"/>
              <a:t>Titanium</a:t>
            </a:r>
            <a:endParaRPr lang="en-US" sz="1600" dirty="0"/>
          </a:p>
        </p:txBody>
      </p:sp>
      <p:sp>
        <p:nvSpPr>
          <p:cNvPr id="35" name="TextBox 34"/>
          <p:cNvSpPr txBox="1"/>
          <p:nvPr/>
        </p:nvSpPr>
        <p:spPr>
          <a:xfrm>
            <a:off x="1790699" y="5983936"/>
            <a:ext cx="1908175" cy="338554"/>
          </a:xfrm>
          <a:prstGeom prst="rect">
            <a:avLst/>
          </a:prstGeom>
          <a:noFill/>
        </p:spPr>
        <p:txBody>
          <a:bodyPr wrap="square" rtlCol="0">
            <a:spAutoFit/>
          </a:bodyPr>
          <a:lstStyle/>
          <a:p>
            <a:r>
              <a:rPr lang="en-US" sz="1600" dirty="0" smtClean="0"/>
              <a:t>Plastic Powder</a:t>
            </a:r>
            <a:endParaRPr lang="en-US" sz="1600" dirty="0"/>
          </a:p>
        </p:txBody>
      </p:sp>
      <p:pic>
        <p:nvPicPr>
          <p:cNvPr id="21" name="Picture 20"/>
          <p:cNvPicPr>
            <a:picLocks noChangeAspect="1"/>
          </p:cNvPicPr>
          <p:nvPr/>
        </p:nvPicPr>
        <p:blipFill>
          <a:blip r:embed="rId10"/>
          <a:stretch>
            <a:fillRect/>
          </a:stretch>
        </p:blipFill>
        <p:spPr>
          <a:xfrm>
            <a:off x="6431361" y="3583115"/>
            <a:ext cx="788986" cy="672100"/>
          </a:xfrm>
          <a:prstGeom prst="rect">
            <a:avLst/>
          </a:prstGeom>
        </p:spPr>
      </p:pic>
      <p:pic>
        <p:nvPicPr>
          <p:cNvPr id="36" name="Picture 35"/>
          <p:cNvPicPr>
            <a:picLocks noChangeAspect="1"/>
          </p:cNvPicPr>
          <p:nvPr/>
        </p:nvPicPr>
        <p:blipFill>
          <a:blip r:embed="rId11"/>
          <a:stretch>
            <a:fillRect/>
          </a:stretch>
        </p:blipFill>
        <p:spPr>
          <a:xfrm>
            <a:off x="6258550" y="5557941"/>
            <a:ext cx="764549" cy="764549"/>
          </a:xfrm>
          <a:prstGeom prst="rect">
            <a:avLst/>
          </a:prstGeom>
        </p:spPr>
      </p:pic>
      <p:pic>
        <p:nvPicPr>
          <p:cNvPr id="37" name="Picture 36"/>
          <p:cNvPicPr>
            <a:picLocks noChangeAspect="1"/>
          </p:cNvPicPr>
          <p:nvPr/>
        </p:nvPicPr>
        <p:blipFill>
          <a:blip r:embed="rId12"/>
          <a:stretch>
            <a:fillRect/>
          </a:stretch>
        </p:blipFill>
        <p:spPr>
          <a:xfrm>
            <a:off x="3251200" y="3461289"/>
            <a:ext cx="749300" cy="693486"/>
          </a:xfrm>
          <a:prstGeom prst="rect">
            <a:avLst/>
          </a:prstGeom>
        </p:spPr>
      </p:pic>
      <p:sp>
        <p:nvSpPr>
          <p:cNvPr id="38" name="TextBox 37"/>
          <p:cNvSpPr txBox="1"/>
          <p:nvPr/>
        </p:nvSpPr>
        <p:spPr>
          <a:xfrm>
            <a:off x="4044949" y="3661747"/>
            <a:ext cx="1908175" cy="338554"/>
          </a:xfrm>
          <a:prstGeom prst="rect">
            <a:avLst/>
          </a:prstGeom>
          <a:noFill/>
        </p:spPr>
        <p:txBody>
          <a:bodyPr wrap="square" rtlCol="0">
            <a:spAutoFit/>
          </a:bodyPr>
          <a:lstStyle/>
          <a:p>
            <a:r>
              <a:rPr lang="en-US" sz="1600" dirty="0" smtClean="0"/>
              <a:t>Pancake Batter</a:t>
            </a:r>
          </a:p>
        </p:txBody>
      </p:sp>
      <p:pic>
        <p:nvPicPr>
          <p:cNvPr id="40" name="Picture 39"/>
          <p:cNvPicPr>
            <a:picLocks noChangeAspect="1"/>
          </p:cNvPicPr>
          <p:nvPr/>
        </p:nvPicPr>
        <p:blipFill>
          <a:blip r:embed="rId13"/>
          <a:stretch>
            <a:fillRect/>
          </a:stretch>
        </p:blipFill>
        <p:spPr>
          <a:xfrm>
            <a:off x="2813049" y="4083037"/>
            <a:ext cx="2540000" cy="2324100"/>
          </a:xfrm>
          <a:prstGeom prst="rect">
            <a:avLst/>
          </a:prstGeom>
        </p:spPr>
      </p:pic>
      <p:sp>
        <p:nvSpPr>
          <p:cNvPr id="39" name="12-Point Star 38"/>
          <p:cNvSpPr/>
          <p:nvPr/>
        </p:nvSpPr>
        <p:spPr>
          <a:xfrm>
            <a:off x="1288413" y="3133695"/>
            <a:ext cx="2258060" cy="2042160"/>
          </a:xfrm>
          <a:prstGeom prst="star12">
            <a:avLst/>
          </a:prstGeom>
          <a:ln/>
        </p:spPr>
        <p:style>
          <a:lnRef idx="0">
            <a:schemeClr val="accent4"/>
          </a:lnRef>
          <a:fillRef idx="3">
            <a:schemeClr val="accent4"/>
          </a:fillRef>
          <a:effectRef idx="3">
            <a:schemeClr val="accent4"/>
          </a:effectRef>
          <a:fontRef idx="minor">
            <a:schemeClr val="lt1"/>
          </a:fontRef>
        </p:style>
        <p:txBody>
          <a:bodyPr/>
          <a:lstStyle/>
          <a:p>
            <a:pPr algn="ctr"/>
            <a:endParaRPr lang="en-US" sz="2000" dirty="0" smtClean="0">
              <a:solidFill>
                <a:srgbClr val="FFFF00"/>
              </a:solidFill>
            </a:endParaRPr>
          </a:p>
          <a:p>
            <a:pPr algn="ctr"/>
            <a:r>
              <a:rPr lang="en-US" sz="2000" dirty="0" smtClean="0">
                <a:solidFill>
                  <a:srgbClr val="FFFF00"/>
                </a:solidFill>
              </a:rPr>
              <a:t>Correct!</a:t>
            </a:r>
            <a:endParaRPr lang="en-US" sz="2000" dirty="0">
              <a:solidFill>
                <a:srgbClr val="FFFF00"/>
              </a:solidFill>
            </a:endParaRPr>
          </a:p>
        </p:txBody>
      </p:sp>
      <p:sp>
        <p:nvSpPr>
          <p:cNvPr id="41" name="TextBox 40"/>
          <p:cNvSpPr txBox="1"/>
          <p:nvPr/>
        </p:nvSpPr>
        <p:spPr>
          <a:xfrm>
            <a:off x="7131101" y="2814958"/>
            <a:ext cx="1899244" cy="646331"/>
          </a:xfrm>
          <a:prstGeom prst="rect">
            <a:avLst/>
          </a:prstGeom>
          <a:noFill/>
        </p:spPr>
        <p:txBody>
          <a:bodyPr wrap="square" rtlCol="0">
            <a:spAutoFit/>
          </a:bodyPr>
          <a:lstStyle/>
          <a:p>
            <a:r>
              <a:rPr lang="en-US" dirty="0" smtClean="0"/>
              <a:t>Sound Effect (CHA CHING!) </a:t>
            </a:r>
            <a:endParaRPr lang="en-US" dirty="0"/>
          </a:p>
        </p:txBody>
      </p:sp>
    </p:spTree>
    <p:extLst>
      <p:ext uri="{BB962C8B-B14F-4D97-AF65-F5344CB8AC3E}">
        <p14:creationId xmlns:p14="http://schemas.microsoft.com/office/powerpoint/2010/main" val="3316019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953" y="2317888"/>
            <a:ext cx="5925698" cy="1181089"/>
          </a:xfrm>
        </p:spPr>
        <p:txBody>
          <a:bodyPr/>
          <a:lstStyle/>
          <a:p>
            <a:pPr algn="l"/>
            <a:r>
              <a:rPr lang="en-US" sz="2000" dirty="0" smtClean="0"/>
              <a:t>Match the correct parts of a 3d printer from the left side of the screen and insert them into their proper place on the diagram to the right.</a:t>
            </a:r>
            <a:endParaRPr lang="en-US" sz="2000" dirty="0"/>
          </a:p>
        </p:txBody>
      </p:sp>
      <p:sp>
        <p:nvSpPr>
          <p:cNvPr id="5" name="Rectangle 4"/>
          <p:cNvSpPr/>
          <p:nvPr/>
        </p:nvSpPr>
        <p:spPr>
          <a:xfrm>
            <a:off x="142875" y="200024"/>
            <a:ext cx="8858250" cy="11811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333376" y="507999"/>
            <a:ext cx="635000" cy="555625"/>
          </a:xfrm>
          <a:prstGeom prst="actionButtonHom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2691870" y="507999"/>
            <a:ext cx="648229" cy="555625"/>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p:cNvPr>
          <p:cNvSpPr/>
          <p:nvPr/>
        </p:nvSpPr>
        <p:spPr>
          <a:xfrm>
            <a:off x="1905000" y="507999"/>
            <a:ext cx="615950" cy="555625"/>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Action Button: Sound 8">
            <a:hlinkClick r:id="" action="ppaction://noaction" highlightClick="1">
              <a:snd r:embed="rId3" name="Applause"/>
            </a:hlinkClick>
          </p:cNvPr>
          <p:cNvSpPr/>
          <p:nvPr/>
        </p:nvSpPr>
        <p:spPr>
          <a:xfrm>
            <a:off x="3498849" y="507999"/>
            <a:ext cx="763984" cy="555625"/>
          </a:xfrm>
          <a:prstGeom prst="actionButtonSound">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Action Button: Information 9">
            <a:hlinkClick r:id="" action="ppaction://noaction" highlightClick="1"/>
          </p:cNvPr>
          <p:cNvSpPr/>
          <p:nvPr/>
        </p:nvSpPr>
        <p:spPr>
          <a:xfrm>
            <a:off x="1120777" y="507999"/>
            <a:ext cx="603250" cy="55562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duotone>
              <a:prstClr val="black"/>
              <a:schemeClr val="accent3">
                <a:tint val="45000"/>
                <a:satMod val="400000"/>
              </a:schemeClr>
            </a:duotone>
          </a:blip>
          <a:stretch>
            <a:fillRect/>
          </a:stretch>
        </p:blipFill>
        <p:spPr>
          <a:xfrm>
            <a:off x="6070599" y="338751"/>
            <a:ext cx="819151" cy="885212"/>
          </a:xfrm>
          <a:prstGeom prst="rect">
            <a:avLst/>
          </a:prstGeom>
        </p:spPr>
      </p:pic>
      <p:pic>
        <p:nvPicPr>
          <p:cNvPr id="16" name="Picture 15"/>
          <p:cNvPicPr>
            <a:picLocks noChangeAspect="1"/>
          </p:cNvPicPr>
          <p:nvPr/>
        </p:nvPicPr>
        <p:blipFill>
          <a:blip r:embed="rId4"/>
          <a:stretch>
            <a:fillRect/>
          </a:stretch>
        </p:blipFill>
        <p:spPr>
          <a:xfrm>
            <a:off x="7023099" y="322876"/>
            <a:ext cx="819151" cy="885212"/>
          </a:xfrm>
          <a:prstGeom prst="rect">
            <a:avLst/>
          </a:prstGeom>
        </p:spPr>
      </p:pic>
      <p:pic>
        <p:nvPicPr>
          <p:cNvPr id="17" name="Picture 16"/>
          <p:cNvPicPr>
            <a:picLocks noChangeAspect="1"/>
          </p:cNvPicPr>
          <p:nvPr/>
        </p:nvPicPr>
        <p:blipFill>
          <a:blip r:embed="rId4">
            <a:alphaModFix amt="27000"/>
          </a:blip>
          <a:stretch>
            <a:fillRect/>
          </a:stretch>
        </p:blipFill>
        <p:spPr>
          <a:xfrm>
            <a:off x="7981950" y="322876"/>
            <a:ext cx="819151" cy="885212"/>
          </a:xfrm>
          <a:prstGeom prst="rect">
            <a:avLst/>
          </a:prstGeom>
        </p:spPr>
      </p:pic>
      <p:pic>
        <p:nvPicPr>
          <p:cNvPr id="18" name="Picture 17"/>
          <p:cNvPicPr>
            <a:picLocks noChangeAspect="1"/>
          </p:cNvPicPr>
          <p:nvPr/>
        </p:nvPicPr>
        <p:blipFill>
          <a:blip r:embed="rId4">
            <a:duotone>
              <a:prstClr val="black"/>
              <a:schemeClr val="accent3">
                <a:tint val="45000"/>
                <a:satMod val="400000"/>
              </a:schemeClr>
            </a:duotone>
          </a:blip>
          <a:stretch>
            <a:fillRect/>
          </a:stretch>
        </p:blipFill>
        <p:spPr>
          <a:xfrm>
            <a:off x="5133974" y="322876"/>
            <a:ext cx="819151" cy="885212"/>
          </a:xfrm>
          <a:prstGeom prst="rect">
            <a:avLst/>
          </a:prstGeom>
        </p:spPr>
      </p:pic>
      <p:pic>
        <p:nvPicPr>
          <p:cNvPr id="14" name="Picture 13"/>
          <p:cNvPicPr>
            <a:picLocks noChangeAspect="1"/>
          </p:cNvPicPr>
          <p:nvPr/>
        </p:nvPicPr>
        <p:blipFill>
          <a:blip r:embed="rId5"/>
          <a:stretch>
            <a:fillRect/>
          </a:stretch>
        </p:blipFill>
        <p:spPr>
          <a:xfrm>
            <a:off x="7587621" y="2228122"/>
            <a:ext cx="1213480" cy="1270855"/>
          </a:xfrm>
          <a:prstGeom prst="rect">
            <a:avLst/>
          </a:prstGeom>
        </p:spPr>
      </p:pic>
      <p:sp>
        <p:nvSpPr>
          <p:cNvPr id="11" name="Rounded Rectangular Callout 10"/>
          <p:cNvSpPr/>
          <p:nvPr/>
        </p:nvSpPr>
        <p:spPr>
          <a:xfrm>
            <a:off x="595709" y="1412874"/>
            <a:ext cx="7691041" cy="1075053"/>
          </a:xfrm>
          <a:prstGeom prst="wedgeRoundRectCallout">
            <a:avLst>
              <a:gd name="adj1" fmla="val 45424"/>
              <a:gd name="adj2" fmla="val 8014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Narrated text with Audio – Lets make a 3D printer! Build the printer by inserting the parts on the left into the printer on the right. When you have made your final selection select the next icon       to submit your answer! </a:t>
            </a:r>
            <a:endParaRPr lang="en-US" dirty="0"/>
          </a:p>
        </p:txBody>
      </p:sp>
      <p:sp>
        <p:nvSpPr>
          <p:cNvPr id="25" name="Rectangle 24"/>
          <p:cNvSpPr/>
          <p:nvPr/>
        </p:nvSpPr>
        <p:spPr>
          <a:xfrm>
            <a:off x="4419599" y="507999"/>
            <a:ext cx="508000"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200" dirty="0" smtClean="0"/>
              <a:t>Slide</a:t>
            </a:r>
            <a:r>
              <a:rPr lang="en-US" dirty="0" smtClean="0"/>
              <a:t> 6</a:t>
            </a:r>
            <a:endParaRPr lang="en-US" dirty="0"/>
          </a:p>
        </p:txBody>
      </p:sp>
      <p:sp>
        <p:nvSpPr>
          <p:cNvPr id="26" name="Rectangle 25"/>
          <p:cNvSpPr/>
          <p:nvPr/>
        </p:nvSpPr>
        <p:spPr>
          <a:xfrm>
            <a:off x="4262833" y="5984475"/>
            <a:ext cx="987428"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a:t>
            </a:r>
            <a:r>
              <a:rPr lang="en-US" sz="1200" dirty="0" smtClean="0"/>
              <a:t>Exit Exam Early </a:t>
            </a:r>
            <a:endParaRPr lang="en-US" sz="1200" dirty="0"/>
          </a:p>
        </p:txBody>
      </p:sp>
      <p:sp>
        <p:nvSpPr>
          <p:cNvPr id="22" name="Action Button: Forward or Next 21">
            <a:hlinkClick r:id="" action="ppaction://hlinkshowjump?jump=nextslide" highlightClick="1"/>
          </p:cNvPr>
          <p:cNvSpPr/>
          <p:nvPr/>
        </p:nvSpPr>
        <p:spPr>
          <a:xfrm>
            <a:off x="6187227" y="2035968"/>
            <a:ext cx="324115" cy="277813"/>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0" name="TextBox 19"/>
          <p:cNvSpPr txBox="1"/>
          <p:nvPr/>
        </p:nvSpPr>
        <p:spPr>
          <a:xfrm>
            <a:off x="2636919" y="5997164"/>
            <a:ext cx="1723860" cy="307777"/>
          </a:xfrm>
          <a:prstGeom prst="rect">
            <a:avLst/>
          </a:prstGeom>
          <a:noFill/>
        </p:spPr>
        <p:txBody>
          <a:bodyPr wrap="square" rtlCol="0">
            <a:spAutoFit/>
          </a:bodyPr>
          <a:lstStyle/>
          <a:p>
            <a:r>
              <a:rPr lang="en-US" sz="1400" dirty="0" smtClean="0"/>
              <a:t>Mechanical Arm</a:t>
            </a:r>
            <a:endParaRPr lang="en-US" sz="1400" dirty="0"/>
          </a:p>
        </p:txBody>
      </p:sp>
      <p:sp>
        <p:nvSpPr>
          <p:cNvPr id="30" name="TextBox 29"/>
          <p:cNvSpPr txBox="1"/>
          <p:nvPr/>
        </p:nvSpPr>
        <p:spPr>
          <a:xfrm>
            <a:off x="1525672" y="4253694"/>
            <a:ext cx="1166198" cy="307777"/>
          </a:xfrm>
          <a:prstGeom prst="rect">
            <a:avLst/>
          </a:prstGeom>
          <a:noFill/>
        </p:spPr>
        <p:txBody>
          <a:bodyPr wrap="square" rtlCol="0">
            <a:spAutoFit/>
          </a:bodyPr>
          <a:lstStyle/>
          <a:p>
            <a:r>
              <a:rPr lang="en-US" sz="1400" dirty="0" smtClean="0"/>
              <a:t>Heated Bed</a:t>
            </a:r>
          </a:p>
        </p:txBody>
      </p:sp>
      <p:sp>
        <p:nvSpPr>
          <p:cNvPr id="31" name="TextBox 30"/>
          <p:cNvSpPr txBox="1"/>
          <p:nvPr/>
        </p:nvSpPr>
        <p:spPr>
          <a:xfrm>
            <a:off x="1278942" y="5050426"/>
            <a:ext cx="1419226" cy="307777"/>
          </a:xfrm>
          <a:prstGeom prst="rect">
            <a:avLst/>
          </a:prstGeom>
          <a:noFill/>
        </p:spPr>
        <p:txBody>
          <a:bodyPr wrap="square" rtlCol="0">
            <a:spAutoFit/>
          </a:bodyPr>
          <a:lstStyle/>
          <a:p>
            <a:r>
              <a:rPr lang="en-US" sz="1400" dirty="0" smtClean="0"/>
              <a:t>Extruder Head</a:t>
            </a:r>
            <a:endParaRPr lang="en-US" sz="1400" dirty="0"/>
          </a:p>
        </p:txBody>
      </p:sp>
      <p:sp>
        <p:nvSpPr>
          <p:cNvPr id="35" name="TextBox 34"/>
          <p:cNvSpPr txBox="1"/>
          <p:nvPr/>
        </p:nvSpPr>
        <p:spPr>
          <a:xfrm>
            <a:off x="4174240" y="5188926"/>
            <a:ext cx="1460500" cy="338554"/>
          </a:xfrm>
          <a:prstGeom prst="rect">
            <a:avLst/>
          </a:prstGeom>
          <a:noFill/>
        </p:spPr>
        <p:txBody>
          <a:bodyPr wrap="square" rtlCol="0">
            <a:spAutoFit/>
          </a:bodyPr>
          <a:lstStyle/>
          <a:p>
            <a:r>
              <a:rPr lang="en-US" sz="1600" dirty="0" smtClean="0"/>
              <a:t>Computer</a:t>
            </a:r>
            <a:endParaRPr lang="en-US" sz="1600" dirty="0"/>
          </a:p>
        </p:txBody>
      </p:sp>
      <p:sp>
        <p:nvSpPr>
          <p:cNvPr id="38" name="TextBox 37"/>
          <p:cNvSpPr txBox="1"/>
          <p:nvPr/>
        </p:nvSpPr>
        <p:spPr>
          <a:xfrm>
            <a:off x="4030837" y="4064799"/>
            <a:ext cx="1491177" cy="584776"/>
          </a:xfrm>
          <a:prstGeom prst="rect">
            <a:avLst/>
          </a:prstGeom>
          <a:noFill/>
        </p:spPr>
        <p:txBody>
          <a:bodyPr wrap="square" rtlCol="0">
            <a:spAutoFit/>
          </a:bodyPr>
          <a:lstStyle/>
          <a:p>
            <a:r>
              <a:rPr lang="en-US" sz="1600" dirty="0" smtClean="0"/>
              <a:t>Scraper</a:t>
            </a:r>
          </a:p>
          <a:p>
            <a:endParaRPr lang="en-US" sz="1600" dirty="0" smtClean="0"/>
          </a:p>
        </p:txBody>
      </p:sp>
      <p:pic>
        <p:nvPicPr>
          <p:cNvPr id="19" name="Picture 18"/>
          <p:cNvPicPr>
            <a:picLocks noChangeAspect="1"/>
          </p:cNvPicPr>
          <p:nvPr/>
        </p:nvPicPr>
        <p:blipFill>
          <a:blip r:embed="rId6"/>
          <a:stretch>
            <a:fillRect/>
          </a:stretch>
        </p:blipFill>
        <p:spPr>
          <a:xfrm>
            <a:off x="5634740" y="3661747"/>
            <a:ext cx="3047606" cy="2733882"/>
          </a:xfrm>
          <a:prstGeom prst="rect">
            <a:avLst/>
          </a:prstGeom>
        </p:spPr>
      </p:pic>
      <p:pic>
        <p:nvPicPr>
          <p:cNvPr id="24" name="Picture 23"/>
          <p:cNvPicPr>
            <a:picLocks noChangeAspect="1"/>
          </p:cNvPicPr>
          <p:nvPr/>
        </p:nvPicPr>
        <p:blipFill>
          <a:blip r:embed="rId7"/>
          <a:stretch>
            <a:fillRect/>
          </a:stretch>
        </p:blipFill>
        <p:spPr>
          <a:xfrm>
            <a:off x="439834" y="4064799"/>
            <a:ext cx="989637" cy="632268"/>
          </a:xfrm>
          <a:prstGeom prst="rect">
            <a:avLst/>
          </a:prstGeom>
        </p:spPr>
      </p:pic>
      <p:pic>
        <p:nvPicPr>
          <p:cNvPr id="28" name="Picture 27"/>
          <p:cNvPicPr>
            <a:picLocks noChangeAspect="1"/>
          </p:cNvPicPr>
          <p:nvPr/>
        </p:nvPicPr>
        <p:blipFill>
          <a:blip r:embed="rId8"/>
          <a:stretch>
            <a:fillRect/>
          </a:stretch>
        </p:blipFill>
        <p:spPr>
          <a:xfrm>
            <a:off x="469280" y="4907195"/>
            <a:ext cx="747970" cy="663692"/>
          </a:xfrm>
          <a:prstGeom prst="rect">
            <a:avLst/>
          </a:prstGeom>
        </p:spPr>
      </p:pic>
      <p:pic>
        <p:nvPicPr>
          <p:cNvPr id="29" name="Picture 28"/>
          <p:cNvPicPr>
            <a:picLocks noChangeAspect="1"/>
          </p:cNvPicPr>
          <p:nvPr/>
        </p:nvPicPr>
        <p:blipFill>
          <a:blip r:embed="rId9"/>
          <a:stretch>
            <a:fillRect/>
          </a:stretch>
        </p:blipFill>
        <p:spPr>
          <a:xfrm>
            <a:off x="3502133" y="4003095"/>
            <a:ext cx="502113" cy="824726"/>
          </a:xfrm>
          <a:prstGeom prst="rect">
            <a:avLst/>
          </a:prstGeom>
        </p:spPr>
      </p:pic>
      <p:pic>
        <p:nvPicPr>
          <p:cNvPr id="40" name="Picture 39"/>
          <p:cNvPicPr>
            <a:picLocks noChangeAspect="1"/>
          </p:cNvPicPr>
          <p:nvPr/>
        </p:nvPicPr>
        <p:blipFill>
          <a:blip r:embed="rId10"/>
          <a:stretch>
            <a:fillRect/>
          </a:stretch>
        </p:blipFill>
        <p:spPr>
          <a:xfrm>
            <a:off x="289690" y="5890171"/>
            <a:ext cx="2318744" cy="442788"/>
          </a:xfrm>
          <a:prstGeom prst="rect">
            <a:avLst/>
          </a:prstGeom>
        </p:spPr>
      </p:pic>
      <p:pic>
        <p:nvPicPr>
          <p:cNvPr id="41" name="Picture 40"/>
          <p:cNvPicPr>
            <a:picLocks noChangeAspect="1"/>
          </p:cNvPicPr>
          <p:nvPr/>
        </p:nvPicPr>
        <p:blipFill>
          <a:blip r:embed="rId11"/>
          <a:stretch>
            <a:fillRect/>
          </a:stretch>
        </p:blipFill>
        <p:spPr>
          <a:xfrm>
            <a:off x="3282572" y="4978420"/>
            <a:ext cx="872048" cy="836763"/>
          </a:xfrm>
          <a:prstGeom prst="rect">
            <a:avLst/>
          </a:prstGeom>
        </p:spPr>
      </p:pic>
    </p:spTree>
    <p:extLst>
      <p:ext uri="{BB962C8B-B14F-4D97-AF65-F5344CB8AC3E}">
        <p14:creationId xmlns:p14="http://schemas.microsoft.com/office/powerpoint/2010/main" val="848687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953" y="2317888"/>
            <a:ext cx="5925698" cy="1181089"/>
          </a:xfrm>
        </p:spPr>
        <p:txBody>
          <a:bodyPr/>
          <a:lstStyle/>
          <a:p>
            <a:pPr algn="l"/>
            <a:r>
              <a:rPr lang="en-US" sz="2000" dirty="0" smtClean="0"/>
              <a:t>Match the correct parts of a 3d printer from the left side of the screen and insert them into their proper place on the diagram to the right.</a:t>
            </a:r>
            <a:endParaRPr lang="en-US" sz="2000" dirty="0"/>
          </a:p>
        </p:txBody>
      </p:sp>
      <p:sp>
        <p:nvSpPr>
          <p:cNvPr id="5" name="Rectangle 4"/>
          <p:cNvSpPr/>
          <p:nvPr/>
        </p:nvSpPr>
        <p:spPr>
          <a:xfrm>
            <a:off x="142875" y="200024"/>
            <a:ext cx="8858250" cy="11811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333376" y="507999"/>
            <a:ext cx="635000" cy="555625"/>
          </a:xfrm>
          <a:prstGeom prst="actionButtonHom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2691870" y="507999"/>
            <a:ext cx="648229" cy="555625"/>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p:cNvPr>
          <p:cNvSpPr/>
          <p:nvPr/>
        </p:nvSpPr>
        <p:spPr>
          <a:xfrm>
            <a:off x="1905000" y="507999"/>
            <a:ext cx="615950" cy="555625"/>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Action Button: Sound 8">
            <a:hlinkClick r:id="" action="ppaction://noaction" highlightClick="1">
              <a:snd r:embed="rId3" name="Applause"/>
            </a:hlinkClick>
          </p:cNvPr>
          <p:cNvSpPr/>
          <p:nvPr/>
        </p:nvSpPr>
        <p:spPr>
          <a:xfrm>
            <a:off x="3498849" y="507999"/>
            <a:ext cx="763984" cy="555625"/>
          </a:xfrm>
          <a:prstGeom prst="actionButtonSound">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Action Button: Information 9">
            <a:hlinkClick r:id="" action="ppaction://noaction" highlightClick="1"/>
          </p:cNvPr>
          <p:cNvSpPr/>
          <p:nvPr/>
        </p:nvSpPr>
        <p:spPr>
          <a:xfrm>
            <a:off x="1120777" y="507999"/>
            <a:ext cx="603250" cy="55562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duotone>
              <a:prstClr val="black"/>
              <a:schemeClr val="accent3">
                <a:tint val="45000"/>
                <a:satMod val="400000"/>
              </a:schemeClr>
            </a:duotone>
          </a:blip>
          <a:stretch>
            <a:fillRect/>
          </a:stretch>
        </p:blipFill>
        <p:spPr>
          <a:xfrm>
            <a:off x="6070599" y="338751"/>
            <a:ext cx="819151" cy="885212"/>
          </a:xfrm>
          <a:prstGeom prst="rect">
            <a:avLst/>
          </a:prstGeom>
        </p:spPr>
      </p:pic>
      <p:pic>
        <p:nvPicPr>
          <p:cNvPr id="16" name="Picture 15"/>
          <p:cNvPicPr>
            <a:picLocks noChangeAspect="1"/>
          </p:cNvPicPr>
          <p:nvPr/>
        </p:nvPicPr>
        <p:blipFill>
          <a:blip r:embed="rId4"/>
          <a:stretch>
            <a:fillRect/>
          </a:stretch>
        </p:blipFill>
        <p:spPr>
          <a:xfrm>
            <a:off x="7023099" y="322876"/>
            <a:ext cx="819151" cy="885212"/>
          </a:xfrm>
          <a:prstGeom prst="rect">
            <a:avLst/>
          </a:prstGeom>
        </p:spPr>
      </p:pic>
      <p:pic>
        <p:nvPicPr>
          <p:cNvPr id="17" name="Picture 16"/>
          <p:cNvPicPr>
            <a:picLocks noChangeAspect="1"/>
          </p:cNvPicPr>
          <p:nvPr/>
        </p:nvPicPr>
        <p:blipFill>
          <a:blip r:embed="rId4">
            <a:alphaModFix amt="28000"/>
          </a:blip>
          <a:stretch>
            <a:fillRect/>
          </a:stretch>
        </p:blipFill>
        <p:spPr>
          <a:xfrm>
            <a:off x="7981950" y="322876"/>
            <a:ext cx="819151" cy="885212"/>
          </a:xfrm>
          <a:prstGeom prst="rect">
            <a:avLst/>
          </a:prstGeom>
        </p:spPr>
      </p:pic>
      <p:pic>
        <p:nvPicPr>
          <p:cNvPr id="18" name="Picture 17"/>
          <p:cNvPicPr>
            <a:picLocks noChangeAspect="1"/>
          </p:cNvPicPr>
          <p:nvPr/>
        </p:nvPicPr>
        <p:blipFill>
          <a:blip r:embed="rId4">
            <a:duotone>
              <a:prstClr val="black"/>
              <a:schemeClr val="accent3">
                <a:tint val="45000"/>
                <a:satMod val="400000"/>
              </a:schemeClr>
            </a:duotone>
          </a:blip>
          <a:stretch>
            <a:fillRect/>
          </a:stretch>
        </p:blipFill>
        <p:spPr>
          <a:xfrm>
            <a:off x="5133974" y="322876"/>
            <a:ext cx="819151" cy="885212"/>
          </a:xfrm>
          <a:prstGeom prst="rect">
            <a:avLst/>
          </a:prstGeom>
        </p:spPr>
      </p:pic>
      <p:pic>
        <p:nvPicPr>
          <p:cNvPr id="14" name="Picture 13"/>
          <p:cNvPicPr>
            <a:picLocks noChangeAspect="1"/>
          </p:cNvPicPr>
          <p:nvPr/>
        </p:nvPicPr>
        <p:blipFill>
          <a:blip r:embed="rId5"/>
          <a:stretch>
            <a:fillRect/>
          </a:stretch>
        </p:blipFill>
        <p:spPr>
          <a:xfrm>
            <a:off x="7587621" y="2228122"/>
            <a:ext cx="1213480" cy="1270855"/>
          </a:xfrm>
          <a:prstGeom prst="rect">
            <a:avLst/>
          </a:prstGeom>
        </p:spPr>
      </p:pic>
      <p:sp>
        <p:nvSpPr>
          <p:cNvPr id="11" name="Rounded Rectangular Callout 10"/>
          <p:cNvSpPr/>
          <p:nvPr/>
        </p:nvSpPr>
        <p:spPr>
          <a:xfrm>
            <a:off x="595709" y="1412874"/>
            <a:ext cx="7691041" cy="1075053"/>
          </a:xfrm>
          <a:prstGeom prst="wedgeRoundRectCallout">
            <a:avLst>
              <a:gd name="adj1" fmla="val 45424"/>
              <a:gd name="adj2" fmla="val 8014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Narrated text with Audio – </a:t>
            </a:r>
            <a:r>
              <a:rPr lang="en-US" dirty="0" err="1" smtClean="0"/>
              <a:t>Hrmn</a:t>
            </a:r>
            <a:r>
              <a:rPr lang="en-US" dirty="0" smtClean="0"/>
              <a:t>…While scrapers are important they are not an essential part of a 3D printer, and they don</a:t>
            </a:r>
            <a:r>
              <a:rPr lang="fr-FR" dirty="0" smtClean="0"/>
              <a:t>’</a:t>
            </a:r>
            <a:r>
              <a:rPr lang="en-US" dirty="0" smtClean="0"/>
              <a:t>t work on a mechanical arm…. Select the inquiry icon to review.</a:t>
            </a:r>
            <a:endParaRPr lang="en-US" dirty="0"/>
          </a:p>
        </p:txBody>
      </p:sp>
      <p:sp>
        <p:nvSpPr>
          <p:cNvPr id="25" name="Rectangle 24"/>
          <p:cNvSpPr/>
          <p:nvPr/>
        </p:nvSpPr>
        <p:spPr>
          <a:xfrm>
            <a:off x="4419599" y="507999"/>
            <a:ext cx="508000"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200" dirty="0" smtClean="0"/>
              <a:t>Slide</a:t>
            </a:r>
            <a:r>
              <a:rPr lang="en-US" dirty="0" smtClean="0"/>
              <a:t> 6</a:t>
            </a:r>
            <a:endParaRPr lang="en-US" dirty="0"/>
          </a:p>
        </p:txBody>
      </p:sp>
      <p:sp>
        <p:nvSpPr>
          <p:cNvPr id="26" name="Rectangle 25"/>
          <p:cNvSpPr/>
          <p:nvPr/>
        </p:nvSpPr>
        <p:spPr>
          <a:xfrm>
            <a:off x="4262833" y="5984475"/>
            <a:ext cx="987428"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a:t>
            </a:r>
            <a:r>
              <a:rPr lang="en-US" sz="1200" dirty="0" smtClean="0"/>
              <a:t>Exit Exam Early </a:t>
            </a:r>
            <a:endParaRPr lang="en-US" sz="1200" dirty="0"/>
          </a:p>
        </p:txBody>
      </p:sp>
      <p:sp>
        <p:nvSpPr>
          <p:cNvPr id="20" name="TextBox 19"/>
          <p:cNvSpPr txBox="1"/>
          <p:nvPr/>
        </p:nvSpPr>
        <p:spPr>
          <a:xfrm>
            <a:off x="2636919" y="5997164"/>
            <a:ext cx="1723860" cy="307777"/>
          </a:xfrm>
          <a:prstGeom prst="rect">
            <a:avLst/>
          </a:prstGeom>
          <a:noFill/>
        </p:spPr>
        <p:txBody>
          <a:bodyPr wrap="square" rtlCol="0">
            <a:spAutoFit/>
          </a:bodyPr>
          <a:lstStyle/>
          <a:p>
            <a:r>
              <a:rPr lang="en-US" sz="1400" dirty="0" smtClean="0"/>
              <a:t>Mechanical Arm</a:t>
            </a:r>
            <a:endParaRPr lang="en-US" sz="1400" dirty="0"/>
          </a:p>
        </p:txBody>
      </p:sp>
      <p:sp>
        <p:nvSpPr>
          <p:cNvPr id="30" name="TextBox 29"/>
          <p:cNvSpPr txBox="1"/>
          <p:nvPr/>
        </p:nvSpPr>
        <p:spPr>
          <a:xfrm>
            <a:off x="1525672" y="4253694"/>
            <a:ext cx="1166198" cy="307777"/>
          </a:xfrm>
          <a:prstGeom prst="rect">
            <a:avLst/>
          </a:prstGeom>
          <a:noFill/>
        </p:spPr>
        <p:txBody>
          <a:bodyPr wrap="square" rtlCol="0">
            <a:spAutoFit/>
          </a:bodyPr>
          <a:lstStyle/>
          <a:p>
            <a:r>
              <a:rPr lang="en-US" sz="1400" dirty="0" smtClean="0"/>
              <a:t>Heated Bed</a:t>
            </a:r>
          </a:p>
        </p:txBody>
      </p:sp>
      <p:sp>
        <p:nvSpPr>
          <p:cNvPr id="31" name="TextBox 30"/>
          <p:cNvSpPr txBox="1"/>
          <p:nvPr/>
        </p:nvSpPr>
        <p:spPr>
          <a:xfrm>
            <a:off x="1278942" y="5050426"/>
            <a:ext cx="1419226" cy="307777"/>
          </a:xfrm>
          <a:prstGeom prst="rect">
            <a:avLst/>
          </a:prstGeom>
          <a:noFill/>
        </p:spPr>
        <p:txBody>
          <a:bodyPr wrap="square" rtlCol="0">
            <a:spAutoFit/>
          </a:bodyPr>
          <a:lstStyle/>
          <a:p>
            <a:r>
              <a:rPr lang="en-US" sz="1400" dirty="0" smtClean="0"/>
              <a:t>Extruder Head</a:t>
            </a:r>
            <a:endParaRPr lang="en-US" sz="1400" dirty="0"/>
          </a:p>
        </p:txBody>
      </p:sp>
      <p:sp>
        <p:nvSpPr>
          <p:cNvPr id="35" name="TextBox 34"/>
          <p:cNvSpPr txBox="1"/>
          <p:nvPr/>
        </p:nvSpPr>
        <p:spPr>
          <a:xfrm>
            <a:off x="4174240" y="5188926"/>
            <a:ext cx="1460500" cy="338554"/>
          </a:xfrm>
          <a:prstGeom prst="rect">
            <a:avLst/>
          </a:prstGeom>
          <a:noFill/>
        </p:spPr>
        <p:txBody>
          <a:bodyPr wrap="square" rtlCol="0">
            <a:spAutoFit/>
          </a:bodyPr>
          <a:lstStyle/>
          <a:p>
            <a:r>
              <a:rPr lang="en-US" sz="1600" dirty="0" smtClean="0"/>
              <a:t>Computer</a:t>
            </a:r>
            <a:endParaRPr lang="en-US" sz="1600" dirty="0"/>
          </a:p>
        </p:txBody>
      </p:sp>
      <p:sp>
        <p:nvSpPr>
          <p:cNvPr id="38" name="TextBox 37"/>
          <p:cNvSpPr txBox="1"/>
          <p:nvPr/>
        </p:nvSpPr>
        <p:spPr>
          <a:xfrm>
            <a:off x="4030837" y="4064799"/>
            <a:ext cx="1491177" cy="584776"/>
          </a:xfrm>
          <a:prstGeom prst="rect">
            <a:avLst/>
          </a:prstGeom>
          <a:noFill/>
        </p:spPr>
        <p:txBody>
          <a:bodyPr wrap="square" rtlCol="0">
            <a:spAutoFit/>
          </a:bodyPr>
          <a:lstStyle/>
          <a:p>
            <a:r>
              <a:rPr lang="en-US" sz="1600" dirty="0" smtClean="0"/>
              <a:t>Scraper</a:t>
            </a:r>
          </a:p>
          <a:p>
            <a:endParaRPr lang="en-US" sz="1600" dirty="0" smtClean="0"/>
          </a:p>
        </p:txBody>
      </p:sp>
      <p:pic>
        <p:nvPicPr>
          <p:cNvPr id="19" name="Picture 18"/>
          <p:cNvPicPr>
            <a:picLocks noChangeAspect="1"/>
          </p:cNvPicPr>
          <p:nvPr/>
        </p:nvPicPr>
        <p:blipFill>
          <a:blip r:embed="rId6"/>
          <a:stretch>
            <a:fillRect/>
          </a:stretch>
        </p:blipFill>
        <p:spPr>
          <a:xfrm>
            <a:off x="5634740" y="3661747"/>
            <a:ext cx="3047606" cy="2733882"/>
          </a:xfrm>
          <a:prstGeom prst="rect">
            <a:avLst/>
          </a:prstGeom>
        </p:spPr>
      </p:pic>
      <p:pic>
        <p:nvPicPr>
          <p:cNvPr id="24" name="Picture 23"/>
          <p:cNvPicPr>
            <a:picLocks noChangeAspect="1"/>
          </p:cNvPicPr>
          <p:nvPr/>
        </p:nvPicPr>
        <p:blipFill>
          <a:blip r:embed="rId7"/>
          <a:stretch>
            <a:fillRect/>
          </a:stretch>
        </p:blipFill>
        <p:spPr>
          <a:xfrm>
            <a:off x="6448700" y="5527480"/>
            <a:ext cx="989637" cy="632268"/>
          </a:xfrm>
          <a:prstGeom prst="rect">
            <a:avLst/>
          </a:prstGeom>
        </p:spPr>
      </p:pic>
      <p:pic>
        <p:nvPicPr>
          <p:cNvPr id="28" name="Picture 27"/>
          <p:cNvPicPr>
            <a:picLocks noChangeAspect="1"/>
          </p:cNvPicPr>
          <p:nvPr/>
        </p:nvPicPr>
        <p:blipFill>
          <a:blip r:embed="rId8"/>
          <a:stretch>
            <a:fillRect/>
          </a:stretch>
        </p:blipFill>
        <p:spPr>
          <a:xfrm>
            <a:off x="469280" y="4907195"/>
            <a:ext cx="747970" cy="663692"/>
          </a:xfrm>
          <a:prstGeom prst="rect">
            <a:avLst/>
          </a:prstGeom>
        </p:spPr>
      </p:pic>
      <p:pic>
        <p:nvPicPr>
          <p:cNvPr id="29" name="Picture 28"/>
          <p:cNvPicPr>
            <a:picLocks noChangeAspect="1"/>
          </p:cNvPicPr>
          <p:nvPr/>
        </p:nvPicPr>
        <p:blipFill>
          <a:blip r:embed="rId9"/>
          <a:stretch>
            <a:fillRect/>
          </a:stretch>
        </p:blipFill>
        <p:spPr>
          <a:xfrm>
            <a:off x="6638693" y="4415458"/>
            <a:ext cx="502113" cy="824726"/>
          </a:xfrm>
          <a:prstGeom prst="rect">
            <a:avLst/>
          </a:prstGeom>
        </p:spPr>
      </p:pic>
      <p:pic>
        <p:nvPicPr>
          <p:cNvPr id="40" name="Picture 39"/>
          <p:cNvPicPr>
            <a:picLocks noChangeAspect="1"/>
          </p:cNvPicPr>
          <p:nvPr/>
        </p:nvPicPr>
        <p:blipFill>
          <a:blip r:embed="rId10"/>
          <a:stretch>
            <a:fillRect/>
          </a:stretch>
        </p:blipFill>
        <p:spPr>
          <a:xfrm>
            <a:off x="5863727" y="4428181"/>
            <a:ext cx="2318744" cy="442788"/>
          </a:xfrm>
          <a:prstGeom prst="rect">
            <a:avLst/>
          </a:prstGeom>
        </p:spPr>
      </p:pic>
      <p:pic>
        <p:nvPicPr>
          <p:cNvPr id="41" name="Picture 40"/>
          <p:cNvPicPr>
            <a:picLocks noChangeAspect="1"/>
          </p:cNvPicPr>
          <p:nvPr/>
        </p:nvPicPr>
        <p:blipFill>
          <a:blip r:embed="rId11"/>
          <a:stretch>
            <a:fillRect/>
          </a:stretch>
        </p:blipFill>
        <p:spPr>
          <a:xfrm>
            <a:off x="3282572" y="5014025"/>
            <a:ext cx="872048" cy="836763"/>
          </a:xfrm>
          <a:prstGeom prst="rect">
            <a:avLst/>
          </a:prstGeom>
        </p:spPr>
      </p:pic>
      <p:sp>
        <p:nvSpPr>
          <p:cNvPr id="32" name="Multiply 31"/>
          <p:cNvSpPr/>
          <p:nvPr/>
        </p:nvSpPr>
        <p:spPr>
          <a:xfrm>
            <a:off x="5811242" y="4074196"/>
            <a:ext cx="2157015" cy="1593546"/>
          </a:xfrm>
          <a:prstGeom prst="mathMultiply">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489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953" y="2317888"/>
            <a:ext cx="5925698" cy="1181089"/>
          </a:xfrm>
        </p:spPr>
        <p:txBody>
          <a:bodyPr/>
          <a:lstStyle/>
          <a:p>
            <a:pPr algn="l"/>
            <a:r>
              <a:rPr lang="en-US" sz="2000" dirty="0" smtClean="0"/>
              <a:t>Match the correct parts of a 3d printer from the left side of the screen and insert them into their proper place on the diagram to the right.</a:t>
            </a:r>
            <a:endParaRPr lang="en-US" sz="2000" dirty="0"/>
          </a:p>
        </p:txBody>
      </p:sp>
      <p:sp>
        <p:nvSpPr>
          <p:cNvPr id="5" name="Rectangle 4"/>
          <p:cNvSpPr/>
          <p:nvPr/>
        </p:nvSpPr>
        <p:spPr>
          <a:xfrm>
            <a:off x="142875" y="200024"/>
            <a:ext cx="8858250" cy="11811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333376" y="507999"/>
            <a:ext cx="635000" cy="555625"/>
          </a:xfrm>
          <a:prstGeom prst="actionButtonHom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2691870" y="507999"/>
            <a:ext cx="648229" cy="555625"/>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p:cNvPr>
          <p:cNvSpPr/>
          <p:nvPr/>
        </p:nvSpPr>
        <p:spPr>
          <a:xfrm>
            <a:off x="1905000" y="507999"/>
            <a:ext cx="615950" cy="555625"/>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Action Button: Sound 8">
            <a:hlinkClick r:id="" action="ppaction://noaction" highlightClick="1">
              <a:snd r:embed="rId3" name="Applause"/>
            </a:hlinkClick>
          </p:cNvPr>
          <p:cNvSpPr/>
          <p:nvPr/>
        </p:nvSpPr>
        <p:spPr>
          <a:xfrm>
            <a:off x="3498849" y="507999"/>
            <a:ext cx="763984" cy="555625"/>
          </a:xfrm>
          <a:prstGeom prst="actionButtonSound">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Action Button: Information 9">
            <a:hlinkClick r:id="" action="ppaction://noaction" highlightClick="1"/>
          </p:cNvPr>
          <p:cNvSpPr/>
          <p:nvPr/>
        </p:nvSpPr>
        <p:spPr>
          <a:xfrm>
            <a:off x="1120777" y="507999"/>
            <a:ext cx="603250" cy="55562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duotone>
              <a:prstClr val="black"/>
              <a:schemeClr val="accent3">
                <a:tint val="45000"/>
                <a:satMod val="400000"/>
              </a:schemeClr>
            </a:duotone>
          </a:blip>
          <a:stretch>
            <a:fillRect/>
          </a:stretch>
        </p:blipFill>
        <p:spPr>
          <a:xfrm>
            <a:off x="6070599" y="338751"/>
            <a:ext cx="819151" cy="885212"/>
          </a:xfrm>
          <a:prstGeom prst="rect">
            <a:avLst/>
          </a:prstGeom>
        </p:spPr>
      </p:pic>
      <p:pic>
        <p:nvPicPr>
          <p:cNvPr id="16" name="Picture 15"/>
          <p:cNvPicPr>
            <a:picLocks noChangeAspect="1"/>
          </p:cNvPicPr>
          <p:nvPr/>
        </p:nvPicPr>
        <p:blipFill>
          <a:blip r:embed="rId4"/>
          <a:stretch>
            <a:fillRect/>
          </a:stretch>
        </p:blipFill>
        <p:spPr>
          <a:xfrm>
            <a:off x="7023099" y="322876"/>
            <a:ext cx="819151" cy="885212"/>
          </a:xfrm>
          <a:prstGeom prst="rect">
            <a:avLst/>
          </a:prstGeom>
        </p:spPr>
      </p:pic>
      <p:pic>
        <p:nvPicPr>
          <p:cNvPr id="17" name="Picture 16"/>
          <p:cNvPicPr>
            <a:picLocks noChangeAspect="1"/>
          </p:cNvPicPr>
          <p:nvPr/>
        </p:nvPicPr>
        <p:blipFill>
          <a:blip r:embed="rId4">
            <a:alphaModFix amt="30000"/>
          </a:blip>
          <a:stretch>
            <a:fillRect/>
          </a:stretch>
        </p:blipFill>
        <p:spPr>
          <a:xfrm>
            <a:off x="7981950" y="322876"/>
            <a:ext cx="819151" cy="885212"/>
          </a:xfrm>
          <a:prstGeom prst="rect">
            <a:avLst/>
          </a:prstGeom>
        </p:spPr>
      </p:pic>
      <p:pic>
        <p:nvPicPr>
          <p:cNvPr id="18" name="Picture 17"/>
          <p:cNvPicPr>
            <a:picLocks noChangeAspect="1"/>
          </p:cNvPicPr>
          <p:nvPr/>
        </p:nvPicPr>
        <p:blipFill>
          <a:blip r:embed="rId4">
            <a:duotone>
              <a:prstClr val="black"/>
              <a:schemeClr val="accent3">
                <a:tint val="45000"/>
                <a:satMod val="400000"/>
              </a:schemeClr>
            </a:duotone>
          </a:blip>
          <a:stretch>
            <a:fillRect/>
          </a:stretch>
        </p:blipFill>
        <p:spPr>
          <a:xfrm>
            <a:off x="5133974" y="322876"/>
            <a:ext cx="819151" cy="885212"/>
          </a:xfrm>
          <a:prstGeom prst="rect">
            <a:avLst/>
          </a:prstGeom>
        </p:spPr>
      </p:pic>
      <p:pic>
        <p:nvPicPr>
          <p:cNvPr id="14" name="Picture 13"/>
          <p:cNvPicPr>
            <a:picLocks noChangeAspect="1"/>
          </p:cNvPicPr>
          <p:nvPr/>
        </p:nvPicPr>
        <p:blipFill>
          <a:blip r:embed="rId5"/>
          <a:stretch>
            <a:fillRect/>
          </a:stretch>
        </p:blipFill>
        <p:spPr>
          <a:xfrm>
            <a:off x="7587621" y="2228122"/>
            <a:ext cx="1213480" cy="1270855"/>
          </a:xfrm>
          <a:prstGeom prst="rect">
            <a:avLst/>
          </a:prstGeom>
        </p:spPr>
      </p:pic>
      <p:sp>
        <p:nvSpPr>
          <p:cNvPr id="11" name="Rounded Rectangular Callout 10"/>
          <p:cNvSpPr/>
          <p:nvPr/>
        </p:nvSpPr>
        <p:spPr>
          <a:xfrm>
            <a:off x="595709" y="1412874"/>
            <a:ext cx="7691041" cy="1075053"/>
          </a:xfrm>
          <a:prstGeom prst="wedgeRoundRectCallout">
            <a:avLst>
              <a:gd name="adj1" fmla="val 45424"/>
              <a:gd name="adj2" fmla="val 8014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Narrated text with Audio – Outstanding!!!! That is exactly right! I would have you build anything for me any day! Here is a 10% coupon for printer repair services at microcenter if you ever need it! Select the next icon        to continue!</a:t>
            </a:r>
            <a:endParaRPr lang="en-US" dirty="0"/>
          </a:p>
        </p:txBody>
      </p:sp>
      <p:sp>
        <p:nvSpPr>
          <p:cNvPr id="25" name="Rectangle 24"/>
          <p:cNvSpPr/>
          <p:nvPr/>
        </p:nvSpPr>
        <p:spPr>
          <a:xfrm>
            <a:off x="4419599" y="507999"/>
            <a:ext cx="508000"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200" dirty="0" smtClean="0"/>
              <a:t>Slide</a:t>
            </a:r>
            <a:r>
              <a:rPr lang="en-US" dirty="0" smtClean="0"/>
              <a:t> 6</a:t>
            </a:r>
            <a:endParaRPr lang="en-US" dirty="0"/>
          </a:p>
        </p:txBody>
      </p:sp>
      <p:sp>
        <p:nvSpPr>
          <p:cNvPr id="26" name="Rectangle 25"/>
          <p:cNvSpPr/>
          <p:nvPr/>
        </p:nvSpPr>
        <p:spPr>
          <a:xfrm>
            <a:off x="4262833" y="5984475"/>
            <a:ext cx="987428"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a:t>
            </a:r>
            <a:r>
              <a:rPr lang="en-US" sz="1200" dirty="0" smtClean="0"/>
              <a:t>Exit Exam Early </a:t>
            </a:r>
            <a:endParaRPr lang="en-US" sz="1200" dirty="0"/>
          </a:p>
        </p:txBody>
      </p:sp>
      <p:sp>
        <p:nvSpPr>
          <p:cNvPr id="22" name="Action Button: Forward or Next 21">
            <a:hlinkClick r:id="" action="ppaction://hlinkshowjump?jump=nextslide" highlightClick="1"/>
          </p:cNvPr>
          <p:cNvSpPr/>
          <p:nvPr/>
        </p:nvSpPr>
        <p:spPr>
          <a:xfrm>
            <a:off x="1763115" y="2178981"/>
            <a:ext cx="324115" cy="277813"/>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0" name="TextBox 19"/>
          <p:cNvSpPr txBox="1"/>
          <p:nvPr/>
        </p:nvSpPr>
        <p:spPr>
          <a:xfrm>
            <a:off x="2636919" y="5997164"/>
            <a:ext cx="1723860" cy="307777"/>
          </a:xfrm>
          <a:prstGeom prst="rect">
            <a:avLst/>
          </a:prstGeom>
          <a:noFill/>
        </p:spPr>
        <p:txBody>
          <a:bodyPr wrap="square" rtlCol="0">
            <a:spAutoFit/>
          </a:bodyPr>
          <a:lstStyle/>
          <a:p>
            <a:r>
              <a:rPr lang="en-US" sz="1400" dirty="0" smtClean="0"/>
              <a:t>Mechanical Arm</a:t>
            </a:r>
            <a:endParaRPr lang="en-US" sz="1400" dirty="0"/>
          </a:p>
        </p:txBody>
      </p:sp>
      <p:sp>
        <p:nvSpPr>
          <p:cNvPr id="30" name="TextBox 29"/>
          <p:cNvSpPr txBox="1"/>
          <p:nvPr/>
        </p:nvSpPr>
        <p:spPr>
          <a:xfrm>
            <a:off x="1525672" y="4253694"/>
            <a:ext cx="1166198" cy="307777"/>
          </a:xfrm>
          <a:prstGeom prst="rect">
            <a:avLst/>
          </a:prstGeom>
          <a:noFill/>
        </p:spPr>
        <p:txBody>
          <a:bodyPr wrap="square" rtlCol="0">
            <a:spAutoFit/>
          </a:bodyPr>
          <a:lstStyle/>
          <a:p>
            <a:r>
              <a:rPr lang="en-US" sz="1400" dirty="0" smtClean="0"/>
              <a:t>Heated Bed</a:t>
            </a:r>
          </a:p>
        </p:txBody>
      </p:sp>
      <p:sp>
        <p:nvSpPr>
          <p:cNvPr id="31" name="TextBox 30"/>
          <p:cNvSpPr txBox="1"/>
          <p:nvPr/>
        </p:nvSpPr>
        <p:spPr>
          <a:xfrm>
            <a:off x="1278942" y="5050426"/>
            <a:ext cx="1419226" cy="307777"/>
          </a:xfrm>
          <a:prstGeom prst="rect">
            <a:avLst/>
          </a:prstGeom>
          <a:noFill/>
        </p:spPr>
        <p:txBody>
          <a:bodyPr wrap="square" rtlCol="0">
            <a:spAutoFit/>
          </a:bodyPr>
          <a:lstStyle/>
          <a:p>
            <a:r>
              <a:rPr lang="en-US" sz="1400" dirty="0" smtClean="0"/>
              <a:t>Extruder Head</a:t>
            </a:r>
            <a:endParaRPr lang="en-US" sz="1400" dirty="0"/>
          </a:p>
        </p:txBody>
      </p:sp>
      <p:sp>
        <p:nvSpPr>
          <p:cNvPr id="35" name="TextBox 34"/>
          <p:cNvSpPr txBox="1"/>
          <p:nvPr/>
        </p:nvSpPr>
        <p:spPr>
          <a:xfrm>
            <a:off x="4174240" y="5188926"/>
            <a:ext cx="1460500" cy="338554"/>
          </a:xfrm>
          <a:prstGeom prst="rect">
            <a:avLst/>
          </a:prstGeom>
          <a:noFill/>
        </p:spPr>
        <p:txBody>
          <a:bodyPr wrap="square" rtlCol="0">
            <a:spAutoFit/>
          </a:bodyPr>
          <a:lstStyle/>
          <a:p>
            <a:r>
              <a:rPr lang="en-US" sz="1600" dirty="0" smtClean="0"/>
              <a:t>Computer</a:t>
            </a:r>
            <a:endParaRPr lang="en-US" sz="1600" dirty="0"/>
          </a:p>
        </p:txBody>
      </p:sp>
      <p:sp>
        <p:nvSpPr>
          <p:cNvPr id="38" name="TextBox 37"/>
          <p:cNvSpPr txBox="1"/>
          <p:nvPr/>
        </p:nvSpPr>
        <p:spPr>
          <a:xfrm>
            <a:off x="4030837" y="4064799"/>
            <a:ext cx="1491177" cy="584776"/>
          </a:xfrm>
          <a:prstGeom prst="rect">
            <a:avLst/>
          </a:prstGeom>
          <a:noFill/>
        </p:spPr>
        <p:txBody>
          <a:bodyPr wrap="square" rtlCol="0">
            <a:spAutoFit/>
          </a:bodyPr>
          <a:lstStyle/>
          <a:p>
            <a:r>
              <a:rPr lang="en-US" sz="1600" dirty="0" smtClean="0"/>
              <a:t>Scraper</a:t>
            </a:r>
          </a:p>
          <a:p>
            <a:endParaRPr lang="en-US" sz="1600" dirty="0" smtClean="0"/>
          </a:p>
        </p:txBody>
      </p:sp>
      <p:pic>
        <p:nvPicPr>
          <p:cNvPr id="29" name="Picture 28"/>
          <p:cNvPicPr>
            <a:picLocks noChangeAspect="1"/>
          </p:cNvPicPr>
          <p:nvPr/>
        </p:nvPicPr>
        <p:blipFill>
          <a:blip r:embed="rId6"/>
          <a:stretch>
            <a:fillRect/>
          </a:stretch>
        </p:blipFill>
        <p:spPr>
          <a:xfrm>
            <a:off x="3502133" y="4003095"/>
            <a:ext cx="502113" cy="824726"/>
          </a:xfrm>
          <a:prstGeom prst="rect">
            <a:avLst/>
          </a:prstGeom>
        </p:spPr>
      </p:pic>
      <p:pic>
        <p:nvPicPr>
          <p:cNvPr id="41" name="Picture 40"/>
          <p:cNvPicPr>
            <a:picLocks noChangeAspect="1"/>
          </p:cNvPicPr>
          <p:nvPr/>
        </p:nvPicPr>
        <p:blipFill>
          <a:blip r:embed="rId7"/>
          <a:stretch>
            <a:fillRect/>
          </a:stretch>
        </p:blipFill>
        <p:spPr>
          <a:xfrm>
            <a:off x="3282572" y="4978420"/>
            <a:ext cx="872048" cy="836763"/>
          </a:xfrm>
          <a:prstGeom prst="rect">
            <a:avLst/>
          </a:prstGeom>
        </p:spPr>
      </p:pic>
      <p:pic>
        <p:nvPicPr>
          <p:cNvPr id="3" name="Picture 2"/>
          <p:cNvPicPr>
            <a:picLocks noChangeAspect="1"/>
          </p:cNvPicPr>
          <p:nvPr/>
        </p:nvPicPr>
        <p:blipFill>
          <a:blip r:embed="rId8"/>
          <a:stretch>
            <a:fillRect/>
          </a:stretch>
        </p:blipFill>
        <p:spPr>
          <a:xfrm>
            <a:off x="5634740" y="3754626"/>
            <a:ext cx="3030567" cy="2591599"/>
          </a:xfrm>
          <a:prstGeom prst="rect">
            <a:avLst/>
          </a:prstGeom>
        </p:spPr>
      </p:pic>
      <p:pic>
        <p:nvPicPr>
          <p:cNvPr id="33" name="Picture 32"/>
          <p:cNvPicPr>
            <a:picLocks noChangeAspect="1"/>
          </p:cNvPicPr>
          <p:nvPr/>
        </p:nvPicPr>
        <p:blipFill>
          <a:blip r:embed="rId9"/>
          <a:stretch>
            <a:fillRect/>
          </a:stretch>
        </p:blipFill>
        <p:spPr>
          <a:xfrm>
            <a:off x="2984500" y="3733800"/>
            <a:ext cx="2755900" cy="2521649"/>
          </a:xfrm>
          <a:prstGeom prst="rect">
            <a:avLst/>
          </a:prstGeom>
        </p:spPr>
      </p:pic>
      <p:sp>
        <p:nvSpPr>
          <p:cNvPr id="32" name="Rectangular Callout 31"/>
          <p:cNvSpPr/>
          <p:nvPr/>
        </p:nvSpPr>
        <p:spPr>
          <a:xfrm>
            <a:off x="2476500" y="2654300"/>
            <a:ext cx="3708400" cy="1371600"/>
          </a:xfrm>
          <a:prstGeom prst="wedgeRectCallout">
            <a:avLst>
              <a:gd name="adj1" fmla="val -20833"/>
              <a:gd name="adj2" fmla="val 4768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Congratulations, you just got a 10% OFF coupon to Microcenter for printer repairs! </a:t>
            </a:r>
            <a:endParaRPr lang="en-US" dirty="0"/>
          </a:p>
        </p:txBody>
      </p:sp>
      <p:sp>
        <p:nvSpPr>
          <p:cNvPr id="34" name="12-Point Star 33"/>
          <p:cNvSpPr/>
          <p:nvPr/>
        </p:nvSpPr>
        <p:spPr>
          <a:xfrm>
            <a:off x="1780540" y="3733800"/>
            <a:ext cx="1851660" cy="1851660"/>
          </a:xfrm>
          <a:prstGeom prst="star12">
            <a:avLst/>
          </a:prstGeom>
          <a:ln/>
        </p:spPr>
        <p:style>
          <a:lnRef idx="0">
            <a:schemeClr val="accent4"/>
          </a:lnRef>
          <a:fillRef idx="3">
            <a:schemeClr val="accent4"/>
          </a:fillRef>
          <a:effectRef idx="3">
            <a:schemeClr val="accent4"/>
          </a:effectRef>
          <a:fontRef idx="minor">
            <a:schemeClr val="lt1"/>
          </a:fontRef>
        </p:style>
        <p:txBody>
          <a:bodyPr/>
          <a:lstStyle/>
          <a:p>
            <a:pPr algn="ctr"/>
            <a:r>
              <a:rPr lang="en-US" sz="2800" dirty="0" smtClean="0">
                <a:solidFill>
                  <a:srgbClr val="FFFF00"/>
                </a:solidFill>
              </a:rPr>
              <a:t>10% OFF!</a:t>
            </a:r>
            <a:endParaRPr lang="en-US" sz="2800" dirty="0">
              <a:solidFill>
                <a:srgbClr val="FFFF00"/>
              </a:solidFill>
            </a:endParaRPr>
          </a:p>
        </p:txBody>
      </p:sp>
      <p:sp>
        <p:nvSpPr>
          <p:cNvPr id="36" name="TextBox 35"/>
          <p:cNvSpPr txBox="1"/>
          <p:nvPr/>
        </p:nvSpPr>
        <p:spPr>
          <a:xfrm>
            <a:off x="6145025" y="3111695"/>
            <a:ext cx="1899244" cy="646331"/>
          </a:xfrm>
          <a:prstGeom prst="rect">
            <a:avLst/>
          </a:prstGeom>
          <a:noFill/>
        </p:spPr>
        <p:txBody>
          <a:bodyPr wrap="square" rtlCol="0">
            <a:spAutoFit/>
          </a:bodyPr>
          <a:lstStyle/>
          <a:p>
            <a:r>
              <a:rPr lang="en-US" dirty="0" smtClean="0"/>
              <a:t>Sound Effect (CHA CHING!) </a:t>
            </a:r>
            <a:endParaRPr lang="en-US" dirty="0"/>
          </a:p>
        </p:txBody>
      </p:sp>
    </p:spTree>
    <p:extLst>
      <p:ext uri="{BB962C8B-B14F-4D97-AF65-F5344CB8AC3E}">
        <p14:creationId xmlns:p14="http://schemas.microsoft.com/office/powerpoint/2010/main" val="3550008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953" y="2508250"/>
            <a:ext cx="5754291" cy="936625"/>
          </a:xfrm>
        </p:spPr>
        <p:txBody>
          <a:bodyPr/>
          <a:lstStyle/>
          <a:p>
            <a:pPr algn="l"/>
            <a:r>
              <a:rPr lang="en-US" sz="2000" dirty="0" smtClean="0"/>
              <a:t>True or false, The Da Vinci 1.0 is the best 3D printer to use for printing a titanium bone replacement?</a:t>
            </a:r>
            <a:endParaRPr lang="en-US" sz="2000" dirty="0"/>
          </a:p>
        </p:txBody>
      </p:sp>
      <p:sp>
        <p:nvSpPr>
          <p:cNvPr id="3" name="Subtitle 2"/>
          <p:cNvSpPr>
            <a:spLocks noGrp="1"/>
          </p:cNvSpPr>
          <p:nvPr>
            <p:ph type="subTitle" idx="1"/>
          </p:nvPr>
        </p:nvSpPr>
        <p:spPr>
          <a:xfrm>
            <a:off x="609005" y="5206600"/>
            <a:ext cx="1828799" cy="777875"/>
          </a:xfrm>
        </p:spPr>
        <p:txBody>
          <a:bodyPr>
            <a:normAutofit/>
          </a:bodyPr>
          <a:lstStyle/>
          <a:p>
            <a:pPr algn="l"/>
            <a:r>
              <a:rPr lang="en-US" sz="4000" dirty="0" smtClean="0"/>
              <a:t>False - </a:t>
            </a:r>
            <a:endParaRPr lang="en-US" sz="4000" dirty="0"/>
          </a:p>
        </p:txBody>
      </p:sp>
      <p:sp>
        <p:nvSpPr>
          <p:cNvPr id="5" name="Rectangle 4"/>
          <p:cNvSpPr/>
          <p:nvPr/>
        </p:nvSpPr>
        <p:spPr>
          <a:xfrm>
            <a:off x="142875" y="200024"/>
            <a:ext cx="8858250" cy="11811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333376" y="507999"/>
            <a:ext cx="635000" cy="555625"/>
          </a:xfrm>
          <a:prstGeom prst="actionButtonHom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2691870" y="507999"/>
            <a:ext cx="648229" cy="555625"/>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p:cNvPr>
          <p:cNvSpPr/>
          <p:nvPr/>
        </p:nvSpPr>
        <p:spPr>
          <a:xfrm>
            <a:off x="1905000" y="507999"/>
            <a:ext cx="615950" cy="555625"/>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Action Button: Sound 8">
            <a:hlinkClick r:id="" action="ppaction://noaction" highlightClick="1">
              <a:snd r:embed="rId3" name="Applause"/>
            </a:hlinkClick>
          </p:cNvPr>
          <p:cNvSpPr/>
          <p:nvPr/>
        </p:nvSpPr>
        <p:spPr>
          <a:xfrm>
            <a:off x="3498849" y="507999"/>
            <a:ext cx="763984" cy="555625"/>
          </a:xfrm>
          <a:prstGeom prst="actionButtonSound">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Action Button: Information 9">
            <a:hlinkClick r:id="" action="ppaction://noaction" highlightClick="1"/>
          </p:cNvPr>
          <p:cNvSpPr/>
          <p:nvPr/>
        </p:nvSpPr>
        <p:spPr>
          <a:xfrm>
            <a:off x="1120777" y="507999"/>
            <a:ext cx="603250" cy="55562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alphaModFix amt="38000"/>
          </a:blip>
          <a:stretch>
            <a:fillRect/>
          </a:stretch>
        </p:blipFill>
        <p:spPr>
          <a:xfrm>
            <a:off x="6070599" y="338751"/>
            <a:ext cx="819151" cy="885212"/>
          </a:xfrm>
          <a:prstGeom prst="rect">
            <a:avLst/>
          </a:prstGeom>
        </p:spPr>
      </p:pic>
      <p:pic>
        <p:nvPicPr>
          <p:cNvPr id="16" name="Picture 15"/>
          <p:cNvPicPr>
            <a:picLocks noChangeAspect="1"/>
          </p:cNvPicPr>
          <p:nvPr/>
        </p:nvPicPr>
        <p:blipFill>
          <a:blip r:embed="rId4">
            <a:alphaModFix amt="41000"/>
          </a:blip>
          <a:stretch>
            <a:fillRect/>
          </a:stretch>
        </p:blipFill>
        <p:spPr>
          <a:xfrm>
            <a:off x="7023099" y="322876"/>
            <a:ext cx="819151" cy="885212"/>
          </a:xfrm>
          <a:prstGeom prst="rect">
            <a:avLst/>
          </a:prstGeom>
        </p:spPr>
      </p:pic>
      <p:pic>
        <p:nvPicPr>
          <p:cNvPr id="17" name="Picture 16"/>
          <p:cNvPicPr>
            <a:picLocks noChangeAspect="1"/>
          </p:cNvPicPr>
          <p:nvPr/>
        </p:nvPicPr>
        <p:blipFill>
          <a:blip r:embed="rId4">
            <a:alphaModFix amt="33000"/>
          </a:blip>
          <a:stretch>
            <a:fillRect/>
          </a:stretch>
        </p:blipFill>
        <p:spPr>
          <a:xfrm>
            <a:off x="7981950" y="322876"/>
            <a:ext cx="819151" cy="885212"/>
          </a:xfrm>
          <a:prstGeom prst="rect">
            <a:avLst/>
          </a:prstGeom>
        </p:spPr>
      </p:pic>
      <p:pic>
        <p:nvPicPr>
          <p:cNvPr id="18" name="Picture 17"/>
          <p:cNvPicPr>
            <a:picLocks noChangeAspect="1"/>
          </p:cNvPicPr>
          <p:nvPr/>
        </p:nvPicPr>
        <p:blipFill>
          <a:blip r:embed="rId4"/>
          <a:stretch>
            <a:fillRect/>
          </a:stretch>
        </p:blipFill>
        <p:spPr>
          <a:xfrm>
            <a:off x="5133974" y="322876"/>
            <a:ext cx="819151" cy="885212"/>
          </a:xfrm>
          <a:prstGeom prst="rect">
            <a:avLst/>
          </a:prstGeom>
        </p:spPr>
      </p:pic>
      <p:pic>
        <p:nvPicPr>
          <p:cNvPr id="12" name="Picture 11"/>
          <p:cNvPicPr>
            <a:picLocks noChangeAspect="1"/>
          </p:cNvPicPr>
          <p:nvPr/>
        </p:nvPicPr>
        <p:blipFill>
          <a:blip r:embed="rId5"/>
          <a:stretch>
            <a:fillRect/>
          </a:stretch>
        </p:blipFill>
        <p:spPr>
          <a:xfrm>
            <a:off x="6608895" y="2190750"/>
            <a:ext cx="1738180" cy="1873144"/>
          </a:xfrm>
          <a:prstGeom prst="rect">
            <a:avLst/>
          </a:prstGeom>
        </p:spPr>
      </p:pic>
      <p:sp>
        <p:nvSpPr>
          <p:cNvPr id="11" name="Rounded Rectangular Callout 10"/>
          <p:cNvSpPr/>
          <p:nvPr/>
        </p:nvSpPr>
        <p:spPr>
          <a:xfrm>
            <a:off x="595709" y="1539875"/>
            <a:ext cx="7691041" cy="809625"/>
          </a:xfrm>
          <a:prstGeom prst="wedgeRoundRectCallout">
            <a:avLst>
              <a:gd name="adj1" fmla="val 31595"/>
              <a:gd name="adj2" fmla="val 11348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Narration Audio - Drag the 3D Printed object on the right into the correct box on left. Select the next icon        to submit your answer.</a:t>
            </a:r>
            <a:endParaRPr lang="en-US" dirty="0"/>
          </a:p>
        </p:txBody>
      </p:sp>
      <p:sp>
        <p:nvSpPr>
          <p:cNvPr id="21" name="Rectangle 20"/>
          <p:cNvSpPr/>
          <p:nvPr/>
        </p:nvSpPr>
        <p:spPr>
          <a:xfrm>
            <a:off x="2274357" y="3638744"/>
            <a:ext cx="835026" cy="12148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274357" y="5206600"/>
            <a:ext cx="835026" cy="12148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Subtitle 2"/>
          <p:cNvSpPr txBox="1">
            <a:spLocks/>
          </p:cNvSpPr>
          <p:nvPr/>
        </p:nvSpPr>
        <p:spPr>
          <a:xfrm>
            <a:off x="631228" y="4009625"/>
            <a:ext cx="1828799" cy="777875"/>
          </a:xfrm>
          <a:prstGeom prst="rect">
            <a:avLst/>
          </a:prstGeom>
        </p:spPr>
        <p:txBody>
          <a:bodyPr vert="horz" lIns="91440" tIns="45720" rIns="91440" bIns="45720" rtlCol="0">
            <a:normAutofit/>
          </a:bodyPr>
          <a:lstStyle>
            <a:lvl1pPr marL="0" indent="0" algn="r" defTabSz="914400" rtl="0" eaLnBrk="1" latinLnBrk="0" hangingPunct="1">
              <a:spcBef>
                <a:spcPts val="600"/>
              </a:spcBef>
              <a:buFont typeface="Wingdings 2" pitchFamily="18" charset="2"/>
              <a:buNone/>
              <a:defRPr sz="1800" kern="1200">
                <a:solidFill>
                  <a:schemeClr val="bg1"/>
                </a:solidFill>
                <a:latin typeface="+mn-lt"/>
                <a:ea typeface="+mn-ea"/>
                <a:cs typeface="+mn-cs"/>
              </a:defRPr>
            </a:lvl1pPr>
            <a:lvl2pPr marL="457200" indent="0" algn="ctr" defTabSz="914400" rtl="0" eaLnBrk="1" latinLnBrk="0" hangingPunct="1">
              <a:spcBef>
                <a:spcPts val="600"/>
              </a:spcBef>
              <a:buFont typeface="Wingdings 2" pitchFamily="18" charset="2"/>
              <a:buNone/>
              <a:defRPr sz="2000" kern="1200">
                <a:solidFill>
                  <a:schemeClr val="tx1">
                    <a:tint val="75000"/>
                  </a:schemeClr>
                </a:solidFill>
                <a:latin typeface="+mn-lt"/>
                <a:ea typeface="+mn-ea"/>
                <a:cs typeface="+mn-cs"/>
              </a:defRPr>
            </a:lvl2pPr>
            <a:lvl3pPr marL="914400" indent="0" algn="ctr" defTabSz="914400" rtl="0" eaLnBrk="1" latinLnBrk="0" hangingPunct="1">
              <a:spcBef>
                <a:spcPts val="600"/>
              </a:spcBef>
              <a:buFont typeface="Wingdings 2" pitchFamily="18" charset="2"/>
              <a:buNone/>
              <a:defRPr sz="1800" kern="1200">
                <a:solidFill>
                  <a:schemeClr val="tx1">
                    <a:tint val="75000"/>
                  </a:schemeClr>
                </a:solidFill>
                <a:latin typeface="+mn-lt"/>
                <a:ea typeface="+mn-ea"/>
                <a:cs typeface="+mn-cs"/>
              </a:defRPr>
            </a:lvl3pPr>
            <a:lvl4pPr marL="1371600" indent="0" algn="ctr" defTabSz="914400" rtl="0" eaLnBrk="1" latinLnBrk="0" hangingPunct="1">
              <a:spcBef>
                <a:spcPts val="600"/>
              </a:spcBef>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Font typeface="Wingdings 2" pitchFamily="18" charset="2"/>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Wingdings 2" pitchFamily="18" charset="2"/>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Wingdings 2" pitchFamily="18" charset="2"/>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Wingdings 2" pitchFamily="18" charset="2"/>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Wingdings 2" pitchFamily="18" charset="2"/>
              <a:buNone/>
              <a:defRPr lang="en-US" sz="1800" kern="1200">
                <a:solidFill>
                  <a:schemeClr val="tx1">
                    <a:tint val="75000"/>
                  </a:schemeClr>
                </a:solidFill>
                <a:latin typeface="+mn-lt"/>
                <a:ea typeface="+mn-ea"/>
                <a:cs typeface="+mn-cs"/>
              </a:defRPr>
            </a:lvl9pPr>
          </a:lstStyle>
          <a:p>
            <a:pPr algn="l"/>
            <a:r>
              <a:rPr lang="en-US" sz="4000" smtClean="0"/>
              <a:t>True - </a:t>
            </a:r>
            <a:endParaRPr lang="en-US" sz="4000" dirty="0"/>
          </a:p>
        </p:txBody>
      </p:sp>
      <p:pic>
        <p:nvPicPr>
          <p:cNvPr id="13" name="Picture 12"/>
          <p:cNvPicPr>
            <a:picLocks noChangeAspect="1"/>
          </p:cNvPicPr>
          <p:nvPr/>
        </p:nvPicPr>
        <p:blipFill>
          <a:blip r:embed="rId6"/>
          <a:stretch>
            <a:fillRect/>
          </a:stretch>
        </p:blipFill>
        <p:spPr>
          <a:xfrm>
            <a:off x="7175501" y="4246163"/>
            <a:ext cx="835026" cy="1214837"/>
          </a:xfrm>
          <a:prstGeom prst="rect">
            <a:avLst/>
          </a:prstGeom>
        </p:spPr>
      </p:pic>
      <p:sp>
        <p:nvSpPr>
          <p:cNvPr id="23" name="Rectangle 22"/>
          <p:cNvSpPr/>
          <p:nvPr/>
        </p:nvSpPr>
        <p:spPr>
          <a:xfrm>
            <a:off x="4419599" y="507999"/>
            <a:ext cx="508000"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200" dirty="0" smtClean="0"/>
              <a:t>Slide</a:t>
            </a:r>
            <a:r>
              <a:rPr lang="en-US" dirty="0" smtClean="0"/>
              <a:t> 1</a:t>
            </a:r>
            <a:endParaRPr lang="en-US" dirty="0"/>
          </a:p>
        </p:txBody>
      </p:sp>
      <p:sp>
        <p:nvSpPr>
          <p:cNvPr id="24" name="Rectangle 23"/>
          <p:cNvSpPr/>
          <p:nvPr/>
        </p:nvSpPr>
        <p:spPr>
          <a:xfrm>
            <a:off x="4262833" y="5984475"/>
            <a:ext cx="987428"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a:t>
            </a:r>
            <a:r>
              <a:rPr lang="en-US" sz="1200" dirty="0" smtClean="0"/>
              <a:t>Exit Exam Early </a:t>
            </a:r>
            <a:endParaRPr lang="en-US" sz="1200" dirty="0"/>
          </a:p>
        </p:txBody>
      </p:sp>
      <p:sp>
        <p:nvSpPr>
          <p:cNvPr id="25" name="Action Button: Forward or Next 24">
            <a:hlinkClick r:id="" action="ppaction://hlinkshowjump?jump=nextslide" highlightClick="1"/>
          </p:cNvPr>
          <p:cNvSpPr/>
          <p:nvPr/>
        </p:nvSpPr>
        <p:spPr>
          <a:xfrm>
            <a:off x="5187947" y="2001437"/>
            <a:ext cx="324115" cy="277813"/>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0164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953" y="3000375"/>
            <a:ext cx="5754291" cy="714375"/>
          </a:xfrm>
        </p:spPr>
        <p:txBody>
          <a:bodyPr/>
          <a:lstStyle/>
          <a:p>
            <a:pPr algn="l"/>
            <a:r>
              <a:rPr lang="en-US" sz="2000" dirty="0" smtClean="0"/>
              <a:t>The Da Vinci 1.0 stores filament inside a plastic ____________. </a:t>
            </a:r>
            <a:endParaRPr lang="en-US" sz="2000" dirty="0"/>
          </a:p>
        </p:txBody>
      </p:sp>
      <p:sp>
        <p:nvSpPr>
          <p:cNvPr id="5" name="Rectangle 4"/>
          <p:cNvSpPr/>
          <p:nvPr/>
        </p:nvSpPr>
        <p:spPr>
          <a:xfrm>
            <a:off x="142875" y="200024"/>
            <a:ext cx="8858250" cy="11811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333376" y="507999"/>
            <a:ext cx="635000" cy="555625"/>
          </a:xfrm>
          <a:prstGeom prst="actionButtonHom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2691870" y="507999"/>
            <a:ext cx="648229" cy="555625"/>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p:cNvPr>
          <p:cNvSpPr/>
          <p:nvPr/>
        </p:nvSpPr>
        <p:spPr>
          <a:xfrm>
            <a:off x="1905000" y="507999"/>
            <a:ext cx="615950" cy="555625"/>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Action Button: Sound 8">
            <a:hlinkClick r:id="" action="ppaction://noaction" highlightClick="1">
              <a:snd r:embed="rId3" name="Applause"/>
            </a:hlinkClick>
          </p:cNvPr>
          <p:cNvSpPr/>
          <p:nvPr/>
        </p:nvSpPr>
        <p:spPr>
          <a:xfrm>
            <a:off x="3498849" y="507999"/>
            <a:ext cx="763984" cy="555625"/>
          </a:xfrm>
          <a:prstGeom prst="actionButtonSound">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Action Button: Information 9">
            <a:hlinkClick r:id="" action="ppaction://noaction" highlightClick="1"/>
          </p:cNvPr>
          <p:cNvSpPr/>
          <p:nvPr/>
        </p:nvSpPr>
        <p:spPr>
          <a:xfrm>
            <a:off x="1120777" y="507999"/>
            <a:ext cx="603250" cy="55562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duotone>
              <a:prstClr val="black"/>
              <a:schemeClr val="accent3">
                <a:tint val="45000"/>
                <a:satMod val="400000"/>
              </a:schemeClr>
            </a:duotone>
          </a:blip>
          <a:stretch>
            <a:fillRect/>
          </a:stretch>
        </p:blipFill>
        <p:spPr>
          <a:xfrm>
            <a:off x="6070599" y="338751"/>
            <a:ext cx="819151" cy="885212"/>
          </a:xfrm>
          <a:prstGeom prst="rect">
            <a:avLst/>
          </a:prstGeom>
        </p:spPr>
      </p:pic>
      <p:pic>
        <p:nvPicPr>
          <p:cNvPr id="16" name="Picture 15"/>
          <p:cNvPicPr>
            <a:picLocks noChangeAspect="1"/>
          </p:cNvPicPr>
          <p:nvPr/>
        </p:nvPicPr>
        <p:blipFill>
          <a:blip r:embed="rId4">
            <a:duotone>
              <a:prstClr val="black"/>
              <a:schemeClr val="accent3">
                <a:tint val="45000"/>
                <a:satMod val="400000"/>
              </a:schemeClr>
            </a:duotone>
          </a:blip>
          <a:stretch>
            <a:fillRect/>
          </a:stretch>
        </p:blipFill>
        <p:spPr>
          <a:xfrm>
            <a:off x="7023099" y="322876"/>
            <a:ext cx="819151" cy="885212"/>
          </a:xfrm>
          <a:prstGeom prst="rect">
            <a:avLst/>
          </a:prstGeom>
        </p:spPr>
      </p:pic>
      <p:pic>
        <p:nvPicPr>
          <p:cNvPr id="17" name="Picture 16"/>
          <p:cNvPicPr>
            <a:picLocks noChangeAspect="1"/>
          </p:cNvPicPr>
          <p:nvPr/>
        </p:nvPicPr>
        <p:blipFill>
          <a:blip r:embed="rId4"/>
          <a:stretch>
            <a:fillRect/>
          </a:stretch>
        </p:blipFill>
        <p:spPr>
          <a:xfrm>
            <a:off x="7981950" y="322876"/>
            <a:ext cx="819151" cy="885212"/>
          </a:xfrm>
          <a:prstGeom prst="rect">
            <a:avLst/>
          </a:prstGeom>
        </p:spPr>
      </p:pic>
      <p:pic>
        <p:nvPicPr>
          <p:cNvPr id="18" name="Picture 17"/>
          <p:cNvPicPr>
            <a:picLocks noChangeAspect="1"/>
          </p:cNvPicPr>
          <p:nvPr/>
        </p:nvPicPr>
        <p:blipFill>
          <a:blip r:embed="rId4">
            <a:duotone>
              <a:prstClr val="black"/>
              <a:schemeClr val="accent3">
                <a:tint val="45000"/>
                <a:satMod val="400000"/>
              </a:schemeClr>
            </a:duotone>
          </a:blip>
          <a:stretch>
            <a:fillRect/>
          </a:stretch>
        </p:blipFill>
        <p:spPr>
          <a:xfrm>
            <a:off x="5133974" y="322876"/>
            <a:ext cx="819151" cy="885212"/>
          </a:xfrm>
          <a:prstGeom prst="rect">
            <a:avLst/>
          </a:prstGeom>
        </p:spPr>
      </p:pic>
      <p:pic>
        <p:nvPicPr>
          <p:cNvPr id="14" name="Picture 13"/>
          <p:cNvPicPr>
            <a:picLocks noChangeAspect="1"/>
          </p:cNvPicPr>
          <p:nvPr/>
        </p:nvPicPr>
        <p:blipFill>
          <a:blip r:embed="rId5"/>
          <a:stretch>
            <a:fillRect/>
          </a:stretch>
        </p:blipFill>
        <p:spPr>
          <a:xfrm>
            <a:off x="7518400" y="1944687"/>
            <a:ext cx="1282701" cy="1296985"/>
          </a:xfrm>
          <a:prstGeom prst="rect">
            <a:avLst/>
          </a:prstGeom>
        </p:spPr>
      </p:pic>
      <p:sp>
        <p:nvSpPr>
          <p:cNvPr id="11" name="Rounded Rectangular Callout 10"/>
          <p:cNvSpPr/>
          <p:nvPr/>
        </p:nvSpPr>
        <p:spPr>
          <a:xfrm>
            <a:off x="595709" y="1412875"/>
            <a:ext cx="7386241" cy="1095375"/>
          </a:xfrm>
          <a:prstGeom prst="wedgeRoundRectCallout">
            <a:avLst>
              <a:gd name="adj1" fmla="val 45424"/>
              <a:gd name="adj2" fmla="val 8014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Narrated text with Audio –This was discussed clearly in the learning module and is important to understand to ensure you purchase the right kind of filament. Fill in your answer on the line below and select the next icon        to submit your answer!</a:t>
            </a:r>
            <a:endParaRPr lang="en-US" dirty="0"/>
          </a:p>
        </p:txBody>
      </p:sp>
      <p:sp>
        <p:nvSpPr>
          <p:cNvPr id="25" name="Rectangle 24"/>
          <p:cNvSpPr/>
          <p:nvPr/>
        </p:nvSpPr>
        <p:spPr>
          <a:xfrm>
            <a:off x="4419599" y="507999"/>
            <a:ext cx="508000"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200" dirty="0" smtClean="0"/>
              <a:t>Slide</a:t>
            </a:r>
            <a:r>
              <a:rPr lang="en-US" dirty="0" smtClean="0"/>
              <a:t> 7</a:t>
            </a:r>
            <a:endParaRPr lang="en-US" dirty="0"/>
          </a:p>
        </p:txBody>
      </p:sp>
      <p:sp>
        <p:nvSpPr>
          <p:cNvPr id="26" name="Rectangle 25"/>
          <p:cNvSpPr/>
          <p:nvPr/>
        </p:nvSpPr>
        <p:spPr>
          <a:xfrm>
            <a:off x="4262833" y="5984475"/>
            <a:ext cx="987428"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a:t>
            </a:r>
            <a:r>
              <a:rPr lang="en-US" sz="1200" dirty="0" smtClean="0"/>
              <a:t>Exit Exam Early </a:t>
            </a:r>
            <a:endParaRPr lang="en-US" sz="1200" dirty="0"/>
          </a:p>
        </p:txBody>
      </p:sp>
      <p:sp>
        <p:nvSpPr>
          <p:cNvPr id="22" name="Action Button: Forward or Next 21">
            <a:hlinkClick r:id="" action="ppaction://hlinkshowjump?jump=nextslide" highlightClick="1"/>
          </p:cNvPr>
          <p:cNvSpPr/>
          <p:nvPr/>
        </p:nvSpPr>
        <p:spPr>
          <a:xfrm>
            <a:off x="2898510" y="2230437"/>
            <a:ext cx="324115" cy="277813"/>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6"/>
          <a:stretch>
            <a:fillRect/>
          </a:stretch>
        </p:blipFill>
        <p:spPr>
          <a:xfrm>
            <a:off x="5548312" y="3714750"/>
            <a:ext cx="2682875" cy="2682875"/>
          </a:xfrm>
          <a:prstGeom prst="rect">
            <a:avLst/>
          </a:prstGeom>
        </p:spPr>
      </p:pic>
      <p:sp>
        <p:nvSpPr>
          <p:cNvPr id="24" name="TextBox 23"/>
          <p:cNvSpPr txBox="1"/>
          <p:nvPr/>
        </p:nvSpPr>
        <p:spPr>
          <a:xfrm>
            <a:off x="595709" y="5032375"/>
            <a:ext cx="3823890" cy="369332"/>
          </a:xfrm>
          <a:prstGeom prst="rect">
            <a:avLst/>
          </a:prstGeom>
          <a:noFill/>
        </p:spPr>
        <p:txBody>
          <a:bodyPr wrap="square" rtlCol="0">
            <a:spAutoFit/>
          </a:bodyPr>
          <a:lstStyle/>
          <a:p>
            <a:r>
              <a:rPr lang="en-US" dirty="0" smtClean="0">
                <a:solidFill>
                  <a:schemeClr val="bg1"/>
                </a:solidFill>
              </a:rPr>
              <a:t>_____________________________.</a:t>
            </a:r>
            <a:endParaRPr lang="en-US" dirty="0">
              <a:solidFill>
                <a:schemeClr val="bg1"/>
              </a:solidFill>
            </a:endParaRPr>
          </a:p>
        </p:txBody>
      </p:sp>
    </p:spTree>
    <p:extLst>
      <p:ext uri="{BB962C8B-B14F-4D97-AF65-F5344CB8AC3E}">
        <p14:creationId xmlns:p14="http://schemas.microsoft.com/office/powerpoint/2010/main" val="3741474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953" y="3000375"/>
            <a:ext cx="5754291" cy="714375"/>
          </a:xfrm>
        </p:spPr>
        <p:txBody>
          <a:bodyPr/>
          <a:lstStyle/>
          <a:p>
            <a:pPr algn="l"/>
            <a:r>
              <a:rPr lang="en-US" sz="2000" dirty="0" smtClean="0"/>
              <a:t>The Da Vinci 1.0 uses a type of filament made of____________. </a:t>
            </a:r>
            <a:endParaRPr lang="en-US" sz="2000" dirty="0"/>
          </a:p>
        </p:txBody>
      </p:sp>
      <p:sp>
        <p:nvSpPr>
          <p:cNvPr id="5" name="Rectangle 4"/>
          <p:cNvSpPr/>
          <p:nvPr/>
        </p:nvSpPr>
        <p:spPr>
          <a:xfrm>
            <a:off x="142875" y="200024"/>
            <a:ext cx="8858250" cy="11811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333376" y="507999"/>
            <a:ext cx="635000" cy="555625"/>
          </a:xfrm>
          <a:prstGeom prst="actionButtonHom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2691870" y="507999"/>
            <a:ext cx="648229" cy="555625"/>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p:cNvPr>
          <p:cNvSpPr/>
          <p:nvPr/>
        </p:nvSpPr>
        <p:spPr>
          <a:xfrm>
            <a:off x="1905000" y="507999"/>
            <a:ext cx="615950" cy="555625"/>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Action Button: Sound 8">
            <a:hlinkClick r:id="" action="ppaction://noaction" highlightClick="1">
              <a:snd r:embed="rId3" name="Applause"/>
            </a:hlinkClick>
          </p:cNvPr>
          <p:cNvSpPr/>
          <p:nvPr/>
        </p:nvSpPr>
        <p:spPr>
          <a:xfrm>
            <a:off x="3498849" y="507999"/>
            <a:ext cx="763984" cy="555625"/>
          </a:xfrm>
          <a:prstGeom prst="actionButtonSound">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Action Button: Information 9">
            <a:hlinkClick r:id="" action="ppaction://noaction" highlightClick="1"/>
          </p:cNvPr>
          <p:cNvSpPr/>
          <p:nvPr/>
        </p:nvSpPr>
        <p:spPr>
          <a:xfrm>
            <a:off x="1120777" y="507999"/>
            <a:ext cx="603250" cy="55562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duotone>
              <a:prstClr val="black"/>
              <a:schemeClr val="accent3">
                <a:tint val="45000"/>
                <a:satMod val="400000"/>
              </a:schemeClr>
            </a:duotone>
          </a:blip>
          <a:stretch>
            <a:fillRect/>
          </a:stretch>
        </p:blipFill>
        <p:spPr>
          <a:xfrm>
            <a:off x="6070599" y="338751"/>
            <a:ext cx="819151" cy="885212"/>
          </a:xfrm>
          <a:prstGeom prst="rect">
            <a:avLst/>
          </a:prstGeom>
        </p:spPr>
      </p:pic>
      <p:pic>
        <p:nvPicPr>
          <p:cNvPr id="16" name="Picture 15"/>
          <p:cNvPicPr>
            <a:picLocks noChangeAspect="1"/>
          </p:cNvPicPr>
          <p:nvPr/>
        </p:nvPicPr>
        <p:blipFill>
          <a:blip r:embed="rId4">
            <a:duotone>
              <a:prstClr val="black"/>
              <a:schemeClr val="accent3">
                <a:tint val="45000"/>
                <a:satMod val="400000"/>
              </a:schemeClr>
            </a:duotone>
          </a:blip>
          <a:stretch>
            <a:fillRect/>
          </a:stretch>
        </p:blipFill>
        <p:spPr>
          <a:xfrm>
            <a:off x="7023099" y="322876"/>
            <a:ext cx="819151" cy="885212"/>
          </a:xfrm>
          <a:prstGeom prst="rect">
            <a:avLst/>
          </a:prstGeom>
        </p:spPr>
      </p:pic>
      <p:pic>
        <p:nvPicPr>
          <p:cNvPr id="17" name="Picture 16"/>
          <p:cNvPicPr>
            <a:picLocks noChangeAspect="1"/>
          </p:cNvPicPr>
          <p:nvPr/>
        </p:nvPicPr>
        <p:blipFill>
          <a:blip r:embed="rId4"/>
          <a:stretch>
            <a:fillRect/>
          </a:stretch>
        </p:blipFill>
        <p:spPr>
          <a:xfrm>
            <a:off x="7981950" y="322876"/>
            <a:ext cx="819151" cy="885212"/>
          </a:xfrm>
          <a:prstGeom prst="rect">
            <a:avLst/>
          </a:prstGeom>
        </p:spPr>
      </p:pic>
      <p:pic>
        <p:nvPicPr>
          <p:cNvPr id="18" name="Picture 17"/>
          <p:cNvPicPr>
            <a:picLocks noChangeAspect="1"/>
          </p:cNvPicPr>
          <p:nvPr/>
        </p:nvPicPr>
        <p:blipFill>
          <a:blip r:embed="rId4">
            <a:duotone>
              <a:prstClr val="black"/>
              <a:schemeClr val="accent3">
                <a:tint val="45000"/>
                <a:satMod val="400000"/>
              </a:schemeClr>
            </a:duotone>
          </a:blip>
          <a:stretch>
            <a:fillRect/>
          </a:stretch>
        </p:blipFill>
        <p:spPr>
          <a:xfrm>
            <a:off x="5133974" y="322876"/>
            <a:ext cx="819151" cy="885212"/>
          </a:xfrm>
          <a:prstGeom prst="rect">
            <a:avLst/>
          </a:prstGeom>
        </p:spPr>
      </p:pic>
      <p:pic>
        <p:nvPicPr>
          <p:cNvPr id="14" name="Picture 13"/>
          <p:cNvPicPr>
            <a:picLocks noChangeAspect="1"/>
          </p:cNvPicPr>
          <p:nvPr/>
        </p:nvPicPr>
        <p:blipFill>
          <a:blip r:embed="rId5"/>
          <a:stretch>
            <a:fillRect/>
          </a:stretch>
        </p:blipFill>
        <p:spPr>
          <a:xfrm>
            <a:off x="7518400" y="1944687"/>
            <a:ext cx="1282701" cy="1296985"/>
          </a:xfrm>
          <a:prstGeom prst="rect">
            <a:avLst/>
          </a:prstGeom>
        </p:spPr>
      </p:pic>
      <p:sp>
        <p:nvSpPr>
          <p:cNvPr id="11" name="Rounded Rectangular Callout 10"/>
          <p:cNvSpPr/>
          <p:nvPr/>
        </p:nvSpPr>
        <p:spPr>
          <a:xfrm>
            <a:off x="595709" y="1412875"/>
            <a:ext cx="7386241" cy="1095375"/>
          </a:xfrm>
          <a:prstGeom prst="wedgeRoundRectCallout">
            <a:avLst>
              <a:gd name="adj1" fmla="val 45424"/>
              <a:gd name="adj2" fmla="val 8014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Narrated text with Audio –</a:t>
            </a:r>
            <a:r>
              <a:rPr lang="en-US" dirty="0" err="1" smtClean="0"/>
              <a:t>Hrmn</a:t>
            </a:r>
            <a:r>
              <a:rPr lang="en-US" dirty="0" smtClean="0"/>
              <a:t>…  Not so much. As great as the Da Vinci 1.0 is, it can not print objects in titanium. Select the inquiry button to review if needed. </a:t>
            </a:r>
            <a:endParaRPr lang="en-US" dirty="0"/>
          </a:p>
        </p:txBody>
      </p:sp>
      <p:sp>
        <p:nvSpPr>
          <p:cNvPr id="25" name="Rectangle 24"/>
          <p:cNvSpPr/>
          <p:nvPr/>
        </p:nvSpPr>
        <p:spPr>
          <a:xfrm>
            <a:off x="4419599" y="507999"/>
            <a:ext cx="508000"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200" dirty="0" smtClean="0"/>
              <a:t>Slide</a:t>
            </a:r>
            <a:r>
              <a:rPr lang="en-US" dirty="0" smtClean="0"/>
              <a:t> 7</a:t>
            </a:r>
            <a:endParaRPr lang="en-US" dirty="0"/>
          </a:p>
        </p:txBody>
      </p:sp>
      <p:sp>
        <p:nvSpPr>
          <p:cNvPr id="26" name="Rectangle 25"/>
          <p:cNvSpPr/>
          <p:nvPr/>
        </p:nvSpPr>
        <p:spPr>
          <a:xfrm>
            <a:off x="4262833" y="5984475"/>
            <a:ext cx="987428"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a:t>
            </a:r>
            <a:r>
              <a:rPr lang="en-US" sz="1200" dirty="0" smtClean="0"/>
              <a:t>Exit Exam Early </a:t>
            </a:r>
            <a:endParaRPr lang="en-US" sz="1200" dirty="0"/>
          </a:p>
        </p:txBody>
      </p:sp>
      <p:pic>
        <p:nvPicPr>
          <p:cNvPr id="19" name="Picture 18"/>
          <p:cNvPicPr>
            <a:picLocks noChangeAspect="1"/>
          </p:cNvPicPr>
          <p:nvPr/>
        </p:nvPicPr>
        <p:blipFill>
          <a:blip r:embed="rId6"/>
          <a:stretch>
            <a:fillRect/>
          </a:stretch>
        </p:blipFill>
        <p:spPr>
          <a:xfrm>
            <a:off x="5548312" y="3714750"/>
            <a:ext cx="2682875" cy="2682875"/>
          </a:xfrm>
          <a:prstGeom prst="rect">
            <a:avLst/>
          </a:prstGeom>
        </p:spPr>
      </p:pic>
      <p:sp>
        <p:nvSpPr>
          <p:cNvPr id="24" name="TextBox 23"/>
          <p:cNvSpPr txBox="1"/>
          <p:nvPr/>
        </p:nvSpPr>
        <p:spPr>
          <a:xfrm>
            <a:off x="595709" y="5032375"/>
            <a:ext cx="3823890" cy="369332"/>
          </a:xfrm>
          <a:prstGeom prst="rect">
            <a:avLst/>
          </a:prstGeom>
          <a:noFill/>
        </p:spPr>
        <p:txBody>
          <a:bodyPr wrap="square" rtlCol="0">
            <a:spAutoFit/>
          </a:bodyPr>
          <a:lstStyle/>
          <a:p>
            <a:r>
              <a:rPr lang="en-US" dirty="0" smtClean="0">
                <a:solidFill>
                  <a:schemeClr val="bg1"/>
                </a:solidFill>
              </a:rPr>
              <a:t>_____________________________.</a:t>
            </a:r>
            <a:endParaRPr lang="en-US" dirty="0">
              <a:solidFill>
                <a:schemeClr val="bg1"/>
              </a:solidFill>
            </a:endParaRPr>
          </a:p>
        </p:txBody>
      </p:sp>
      <p:sp>
        <p:nvSpPr>
          <p:cNvPr id="3" name="TextBox 2"/>
          <p:cNvSpPr txBox="1"/>
          <p:nvPr/>
        </p:nvSpPr>
        <p:spPr>
          <a:xfrm>
            <a:off x="595709" y="4615418"/>
            <a:ext cx="3452416" cy="707886"/>
          </a:xfrm>
          <a:prstGeom prst="rect">
            <a:avLst/>
          </a:prstGeom>
          <a:noFill/>
        </p:spPr>
        <p:txBody>
          <a:bodyPr wrap="square" rtlCol="0">
            <a:spAutoFit/>
          </a:bodyPr>
          <a:lstStyle/>
          <a:p>
            <a:r>
              <a:rPr lang="en-US" sz="4000" dirty="0" smtClean="0"/>
              <a:t>titanium</a:t>
            </a:r>
            <a:endParaRPr lang="en-US" sz="4000" dirty="0"/>
          </a:p>
        </p:txBody>
      </p:sp>
      <p:sp>
        <p:nvSpPr>
          <p:cNvPr id="21" name="Multiply 20"/>
          <p:cNvSpPr/>
          <p:nvPr/>
        </p:nvSpPr>
        <p:spPr>
          <a:xfrm>
            <a:off x="2420341" y="4235602"/>
            <a:ext cx="2157015" cy="1593546"/>
          </a:xfrm>
          <a:prstGeom prst="mathMultiply">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8141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953" y="3000375"/>
            <a:ext cx="5754291" cy="714375"/>
          </a:xfrm>
        </p:spPr>
        <p:txBody>
          <a:bodyPr/>
          <a:lstStyle/>
          <a:p>
            <a:pPr algn="l"/>
            <a:r>
              <a:rPr lang="en-US" sz="2000" dirty="0" smtClean="0"/>
              <a:t>The Da Vinci 1.0 uses a type of filament made of____________. </a:t>
            </a:r>
            <a:endParaRPr lang="en-US" sz="2000" dirty="0"/>
          </a:p>
        </p:txBody>
      </p:sp>
      <p:sp>
        <p:nvSpPr>
          <p:cNvPr id="5" name="Rectangle 4"/>
          <p:cNvSpPr/>
          <p:nvPr/>
        </p:nvSpPr>
        <p:spPr>
          <a:xfrm>
            <a:off x="142875" y="200024"/>
            <a:ext cx="8858250" cy="11811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333376" y="507999"/>
            <a:ext cx="635000" cy="555625"/>
          </a:xfrm>
          <a:prstGeom prst="actionButtonHom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2691870" y="507999"/>
            <a:ext cx="648229" cy="555625"/>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p:cNvPr>
          <p:cNvSpPr/>
          <p:nvPr/>
        </p:nvSpPr>
        <p:spPr>
          <a:xfrm>
            <a:off x="1905000" y="507999"/>
            <a:ext cx="615950" cy="555625"/>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Action Button: Sound 8">
            <a:hlinkClick r:id="" action="ppaction://noaction" highlightClick="1">
              <a:snd r:embed="rId3" name="Applause"/>
            </a:hlinkClick>
          </p:cNvPr>
          <p:cNvSpPr/>
          <p:nvPr/>
        </p:nvSpPr>
        <p:spPr>
          <a:xfrm>
            <a:off x="3498849" y="507999"/>
            <a:ext cx="763984" cy="555625"/>
          </a:xfrm>
          <a:prstGeom prst="actionButtonSound">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Action Button: Information 9">
            <a:hlinkClick r:id="" action="ppaction://noaction" highlightClick="1"/>
          </p:cNvPr>
          <p:cNvSpPr/>
          <p:nvPr/>
        </p:nvSpPr>
        <p:spPr>
          <a:xfrm>
            <a:off x="1120777" y="507999"/>
            <a:ext cx="603250" cy="55562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duotone>
              <a:prstClr val="black"/>
              <a:schemeClr val="accent3">
                <a:tint val="45000"/>
                <a:satMod val="400000"/>
              </a:schemeClr>
            </a:duotone>
          </a:blip>
          <a:stretch>
            <a:fillRect/>
          </a:stretch>
        </p:blipFill>
        <p:spPr>
          <a:xfrm>
            <a:off x="6070599" y="338751"/>
            <a:ext cx="819151" cy="885212"/>
          </a:xfrm>
          <a:prstGeom prst="rect">
            <a:avLst/>
          </a:prstGeom>
        </p:spPr>
      </p:pic>
      <p:pic>
        <p:nvPicPr>
          <p:cNvPr id="16" name="Picture 15"/>
          <p:cNvPicPr>
            <a:picLocks noChangeAspect="1"/>
          </p:cNvPicPr>
          <p:nvPr/>
        </p:nvPicPr>
        <p:blipFill>
          <a:blip r:embed="rId4">
            <a:duotone>
              <a:prstClr val="black"/>
              <a:schemeClr val="accent3">
                <a:tint val="45000"/>
                <a:satMod val="400000"/>
              </a:schemeClr>
            </a:duotone>
          </a:blip>
          <a:stretch>
            <a:fillRect/>
          </a:stretch>
        </p:blipFill>
        <p:spPr>
          <a:xfrm>
            <a:off x="7023099" y="322876"/>
            <a:ext cx="819151" cy="885212"/>
          </a:xfrm>
          <a:prstGeom prst="rect">
            <a:avLst/>
          </a:prstGeom>
        </p:spPr>
      </p:pic>
      <p:pic>
        <p:nvPicPr>
          <p:cNvPr id="17" name="Picture 16"/>
          <p:cNvPicPr>
            <a:picLocks noChangeAspect="1"/>
          </p:cNvPicPr>
          <p:nvPr/>
        </p:nvPicPr>
        <p:blipFill>
          <a:blip r:embed="rId4"/>
          <a:stretch>
            <a:fillRect/>
          </a:stretch>
        </p:blipFill>
        <p:spPr>
          <a:xfrm>
            <a:off x="7981950" y="322876"/>
            <a:ext cx="819151" cy="885212"/>
          </a:xfrm>
          <a:prstGeom prst="rect">
            <a:avLst/>
          </a:prstGeom>
        </p:spPr>
      </p:pic>
      <p:pic>
        <p:nvPicPr>
          <p:cNvPr id="18" name="Picture 17"/>
          <p:cNvPicPr>
            <a:picLocks noChangeAspect="1"/>
          </p:cNvPicPr>
          <p:nvPr/>
        </p:nvPicPr>
        <p:blipFill>
          <a:blip r:embed="rId4">
            <a:duotone>
              <a:prstClr val="black"/>
              <a:schemeClr val="accent3">
                <a:tint val="45000"/>
                <a:satMod val="400000"/>
              </a:schemeClr>
            </a:duotone>
          </a:blip>
          <a:stretch>
            <a:fillRect/>
          </a:stretch>
        </p:blipFill>
        <p:spPr>
          <a:xfrm>
            <a:off x="5133974" y="322876"/>
            <a:ext cx="819151" cy="885212"/>
          </a:xfrm>
          <a:prstGeom prst="rect">
            <a:avLst/>
          </a:prstGeom>
        </p:spPr>
      </p:pic>
      <p:pic>
        <p:nvPicPr>
          <p:cNvPr id="14" name="Picture 13"/>
          <p:cNvPicPr>
            <a:picLocks noChangeAspect="1"/>
          </p:cNvPicPr>
          <p:nvPr/>
        </p:nvPicPr>
        <p:blipFill>
          <a:blip r:embed="rId5"/>
          <a:stretch>
            <a:fillRect/>
          </a:stretch>
        </p:blipFill>
        <p:spPr>
          <a:xfrm>
            <a:off x="7518400" y="1944687"/>
            <a:ext cx="1282701" cy="1296985"/>
          </a:xfrm>
          <a:prstGeom prst="rect">
            <a:avLst/>
          </a:prstGeom>
        </p:spPr>
      </p:pic>
      <p:sp>
        <p:nvSpPr>
          <p:cNvPr id="11" name="Rounded Rectangular Callout 10"/>
          <p:cNvSpPr/>
          <p:nvPr/>
        </p:nvSpPr>
        <p:spPr>
          <a:xfrm>
            <a:off x="595709" y="1412875"/>
            <a:ext cx="7386241" cy="1095375"/>
          </a:xfrm>
          <a:prstGeom prst="wedgeRoundRectCallout">
            <a:avLst>
              <a:gd name="adj1" fmla="val 45424"/>
              <a:gd name="adj2" fmla="val 8014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Narrated text with Audio –Amazing! Someone was paying attention. You are exactly right! The Da Vinci 1.0 prints amazing pieces in plastic. Enjoy this nifty 3D printed Yoda made on the Da Vinci 1.0! Select the next icon        to continue!</a:t>
            </a:r>
            <a:endParaRPr lang="en-US" dirty="0"/>
          </a:p>
        </p:txBody>
      </p:sp>
      <p:sp>
        <p:nvSpPr>
          <p:cNvPr id="25" name="Rectangle 24"/>
          <p:cNvSpPr/>
          <p:nvPr/>
        </p:nvSpPr>
        <p:spPr>
          <a:xfrm>
            <a:off x="4419599" y="507999"/>
            <a:ext cx="508000"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200" dirty="0" smtClean="0"/>
              <a:t>Slide</a:t>
            </a:r>
            <a:r>
              <a:rPr lang="en-US" dirty="0" smtClean="0"/>
              <a:t> 7</a:t>
            </a:r>
            <a:endParaRPr lang="en-US" dirty="0"/>
          </a:p>
        </p:txBody>
      </p:sp>
      <p:sp>
        <p:nvSpPr>
          <p:cNvPr id="26" name="Rectangle 25"/>
          <p:cNvSpPr/>
          <p:nvPr/>
        </p:nvSpPr>
        <p:spPr>
          <a:xfrm>
            <a:off x="4262833" y="5984475"/>
            <a:ext cx="987428"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a:t>
            </a:r>
            <a:r>
              <a:rPr lang="en-US" sz="1200" dirty="0" smtClean="0"/>
              <a:t>Exit Exam Early </a:t>
            </a:r>
            <a:endParaRPr lang="en-US" sz="1200" dirty="0"/>
          </a:p>
        </p:txBody>
      </p:sp>
      <p:sp>
        <p:nvSpPr>
          <p:cNvPr id="22" name="Action Button: Forward or Next 21">
            <a:hlinkClick r:id="" action="ppaction://hlinkshowjump?jump=nextslide" highlightClick="1"/>
          </p:cNvPr>
          <p:cNvSpPr/>
          <p:nvPr/>
        </p:nvSpPr>
        <p:spPr>
          <a:xfrm>
            <a:off x="2898510" y="2230437"/>
            <a:ext cx="324115" cy="277813"/>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6"/>
          <a:stretch>
            <a:fillRect/>
          </a:stretch>
        </p:blipFill>
        <p:spPr>
          <a:xfrm>
            <a:off x="5548312" y="3714750"/>
            <a:ext cx="2682875" cy="2682875"/>
          </a:xfrm>
          <a:prstGeom prst="rect">
            <a:avLst/>
          </a:prstGeom>
        </p:spPr>
      </p:pic>
      <p:sp>
        <p:nvSpPr>
          <p:cNvPr id="24" name="TextBox 23"/>
          <p:cNvSpPr txBox="1"/>
          <p:nvPr/>
        </p:nvSpPr>
        <p:spPr>
          <a:xfrm>
            <a:off x="595709" y="5032375"/>
            <a:ext cx="3823890" cy="369332"/>
          </a:xfrm>
          <a:prstGeom prst="rect">
            <a:avLst/>
          </a:prstGeom>
          <a:noFill/>
        </p:spPr>
        <p:txBody>
          <a:bodyPr wrap="square" rtlCol="0">
            <a:spAutoFit/>
          </a:bodyPr>
          <a:lstStyle/>
          <a:p>
            <a:r>
              <a:rPr lang="en-US" dirty="0" smtClean="0">
                <a:solidFill>
                  <a:schemeClr val="bg1"/>
                </a:solidFill>
              </a:rPr>
              <a:t>_____________________________.</a:t>
            </a:r>
            <a:endParaRPr lang="en-US" dirty="0">
              <a:solidFill>
                <a:schemeClr val="bg1"/>
              </a:solidFill>
            </a:endParaRPr>
          </a:p>
        </p:txBody>
      </p:sp>
      <p:sp>
        <p:nvSpPr>
          <p:cNvPr id="20" name="TextBox 19"/>
          <p:cNvSpPr txBox="1"/>
          <p:nvPr/>
        </p:nvSpPr>
        <p:spPr>
          <a:xfrm>
            <a:off x="595709" y="4615418"/>
            <a:ext cx="3452416" cy="707886"/>
          </a:xfrm>
          <a:prstGeom prst="rect">
            <a:avLst/>
          </a:prstGeom>
          <a:noFill/>
        </p:spPr>
        <p:txBody>
          <a:bodyPr wrap="square" rtlCol="0">
            <a:spAutoFit/>
          </a:bodyPr>
          <a:lstStyle/>
          <a:p>
            <a:r>
              <a:rPr lang="en-US" sz="4000" dirty="0"/>
              <a:t>p</a:t>
            </a:r>
            <a:r>
              <a:rPr lang="en-US" sz="4000" dirty="0" smtClean="0"/>
              <a:t>lastic</a:t>
            </a:r>
            <a:endParaRPr lang="en-US" sz="4000" dirty="0"/>
          </a:p>
        </p:txBody>
      </p:sp>
      <p:pic>
        <p:nvPicPr>
          <p:cNvPr id="3" name="Picture 2"/>
          <p:cNvPicPr>
            <a:picLocks noChangeAspect="1"/>
          </p:cNvPicPr>
          <p:nvPr/>
        </p:nvPicPr>
        <p:blipFill>
          <a:blip r:embed="rId7"/>
          <a:stretch>
            <a:fillRect/>
          </a:stretch>
        </p:blipFill>
        <p:spPr>
          <a:xfrm rot="16200000">
            <a:off x="2392761" y="2548137"/>
            <a:ext cx="2713432" cy="3617909"/>
          </a:xfrm>
          <a:prstGeom prst="rect">
            <a:avLst/>
          </a:prstGeom>
        </p:spPr>
      </p:pic>
      <p:sp>
        <p:nvSpPr>
          <p:cNvPr id="23" name="12-Point Star 22"/>
          <p:cNvSpPr/>
          <p:nvPr/>
        </p:nvSpPr>
        <p:spPr>
          <a:xfrm>
            <a:off x="556417" y="3714750"/>
            <a:ext cx="2258060" cy="2042160"/>
          </a:xfrm>
          <a:prstGeom prst="star12">
            <a:avLst/>
          </a:prstGeom>
          <a:ln/>
        </p:spPr>
        <p:style>
          <a:lnRef idx="0">
            <a:schemeClr val="accent4"/>
          </a:lnRef>
          <a:fillRef idx="3">
            <a:schemeClr val="accent4"/>
          </a:fillRef>
          <a:effectRef idx="3">
            <a:schemeClr val="accent4"/>
          </a:effectRef>
          <a:fontRef idx="minor">
            <a:schemeClr val="lt1"/>
          </a:fontRef>
        </p:style>
        <p:txBody>
          <a:bodyPr/>
          <a:lstStyle/>
          <a:p>
            <a:pPr algn="ctr"/>
            <a:endParaRPr lang="en-US" sz="2000" dirty="0" smtClean="0">
              <a:solidFill>
                <a:srgbClr val="FFFF00"/>
              </a:solidFill>
            </a:endParaRPr>
          </a:p>
          <a:p>
            <a:pPr algn="ctr"/>
            <a:r>
              <a:rPr lang="en-US" sz="2000" dirty="0" smtClean="0">
                <a:solidFill>
                  <a:srgbClr val="FFFF00"/>
                </a:solidFill>
              </a:rPr>
              <a:t>Correct!</a:t>
            </a:r>
            <a:endParaRPr lang="en-US" sz="2000" dirty="0">
              <a:solidFill>
                <a:srgbClr val="FFFF00"/>
              </a:solidFill>
            </a:endParaRPr>
          </a:p>
        </p:txBody>
      </p:sp>
    </p:spTree>
    <p:extLst>
      <p:ext uri="{BB962C8B-B14F-4D97-AF65-F5344CB8AC3E}">
        <p14:creationId xmlns:p14="http://schemas.microsoft.com/office/powerpoint/2010/main" val="3839001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953" y="3000375"/>
            <a:ext cx="5754291" cy="714375"/>
          </a:xfrm>
        </p:spPr>
        <p:txBody>
          <a:bodyPr/>
          <a:lstStyle/>
          <a:p>
            <a:pPr algn="l"/>
            <a:r>
              <a:rPr lang="en-US" sz="2000" dirty="0" smtClean="0"/>
              <a:t>The Imagine 3D printer ejects its chocolate filament while printing to build an object through the </a:t>
            </a:r>
            <a:r>
              <a:rPr lang="en-US" sz="2000" dirty="0" smtClean="0"/>
              <a:t>extruder</a:t>
            </a:r>
            <a:r>
              <a:rPr lang="en-US" sz="2000" dirty="0" smtClean="0"/>
              <a:t>  </a:t>
            </a:r>
            <a:r>
              <a:rPr lang="en-US" sz="2000" dirty="0" smtClean="0"/>
              <a:t>___________. </a:t>
            </a:r>
            <a:endParaRPr lang="en-US" sz="2000" dirty="0"/>
          </a:p>
        </p:txBody>
      </p:sp>
      <p:sp>
        <p:nvSpPr>
          <p:cNvPr id="5" name="Rectangle 4"/>
          <p:cNvSpPr/>
          <p:nvPr/>
        </p:nvSpPr>
        <p:spPr>
          <a:xfrm>
            <a:off x="142875" y="200024"/>
            <a:ext cx="8858250" cy="11811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333376" y="507999"/>
            <a:ext cx="635000" cy="555625"/>
          </a:xfrm>
          <a:prstGeom prst="actionButtonHom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2691870" y="507999"/>
            <a:ext cx="648229" cy="555625"/>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p:cNvPr>
          <p:cNvSpPr/>
          <p:nvPr/>
        </p:nvSpPr>
        <p:spPr>
          <a:xfrm>
            <a:off x="1905000" y="507999"/>
            <a:ext cx="615950" cy="555625"/>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Action Button: Sound 8">
            <a:hlinkClick r:id="" action="ppaction://noaction" highlightClick="1">
              <a:snd r:embed="rId3" name="Applause"/>
            </a:hlinkClick>
          </p:cNvPr>
          <p:cNvSpPr/>
          <p:nvPr/>
        </p:nvSpPr>
        <p:spPr>
          <a:xfrm>
            <a:off x="3498849" y="507999"/>
            <a:ext cx="763984" cy="555625"/>
          </a:xfrm>
          <a:prstGeom prst="actionButtonSound">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Action Button: Information 9">
            <a:hlinkClick r:id="" action="ppaction://noaction" highlightClick="1"/>
          </p:cNvPr>
          <p:cNvSpPr/>
          <p:nvPr/>
        </p:nvSpPr>
        <p:spPr>
          <a:xfrm>
            <a:off x="1120777" y="507999"/>
            <a:ext cx="603250" cy="55562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duotone>
              <a:prstClr val="black"/>
              <a:schemeClr val="accent3">
                <a:tint val="45000"/>
                <a:satMod val="400000"/>
              </a:schemeClr>
            </a:duotone>
          </a:blip>
          <a:stretch>
            <a:fillRect/>
          </a:stretch>
        </p:blipFill>
        <p:spPr>
          <a:xfrm>
            <a:off x="6070599" y="338751"/>
            <a:ext cx="819151" cy="885212"/>
          </a:xfrm>
          <a:prstGeom prst="rect">
            <a:avLst/>
          </a:prstGeom>
        </p:spPr>
      </p:pic>
      <p:pic>
        <p:nvPicPr>
          <p:cNvPr id="16" name="Picture 15"/>
          <p:cNvPicPr>
            <a:picLocks noChangeAspect="1"/>
          </p:cNvPicPr>
          <p:nvPr/>
        </p:nvPicPr>
        <p:blipFill>
          <a:blip r:embed="rId4">
            <a:duotone>
              <a:prstClr val="black"/>
              <a:schemeClr val="accent3">
                <a:tint val="45000"/>
                <a:satMod val="400000"/>
              </a:schemeClr>
            </a:duotone>
          </a:blip>
          <a:stretch>
            <a:fillRect/>
          </a:stretch>
        </p:blipFill>
        <p:spPr>
          <a:xfrm>
            <a:off x="7023099" y="322876"/>
            <a:ext cx="819151" cy="885212"/>
          </a:xfrm>
          <a:prstGeom prst="rect">
            <a:avLst/>
          </a:prstGeom>
        </p:spPr>
      </p:pic>
      <p:pic>
        <p:nvPicPr>
          <p:cNvPr id="17" name="Picture 16"/>
          <p:cNvPicPr>
            <a:picLocks noChangeAspect="1"/>
          </p:cNvPicPr>
          <p:nvPr/>
        </p:nvPicPr>
        <p:blipFill>
          <a:blip r:embed="rId4"/>
          <a:stretch>
            <a:fillRect/>
          </a:stretch>
        </p:blipFill>
        <p:spPr>
          <a:xfrm>
            <a:off x="7981950" y="322876"/>
            <a:ext cx="819151" cy="885212"/>
          </a:xfrm>
          <a:prstGeom prst="rect">
            <a:avLst/>
          </a:prstGeom>
        </p:spPr>
      </p:pic>
      <p:pic>
        <p:nvPicPr>
          <p:cNvPr id="18" name="Picture 17"/>
          <p:cNvPicPr>
            <a:picLocks noChangeAspect="1"/>
          </p:cNvPicPr>
          <p:nvPr/>
        </p:nvPicPr>
        <p:blipFill>
          <a:blip r:embed="rId4">
            <a:duotone>
              <a:prstClr val="black"/>
              <a:schemeClr val="accent3">
                <a:tint val="45000"/>
                <a:satMod val="400000"/>
              </a:schemeClr>
            </a:duotone>
          </a:blip>
          <a:stretch>
            <a:fillRect/>
          </a:stretch>
        </p:blipFill>
        <p:spPr>
          <a:xfrm>
            <a:off x="5133974" y="322876"/>
            <a:ext cx="819151" cy="885212"/>
          </a:xfrm>
          <a:prstGeom prst="rect">
            <a:avLst/>
          </a:prstGeom>
        </p:spPr>
      </p:pic>
      <p:pic>
        <p:nvPicPr>
          <p:cNvPr id="14" name="Picture 13"/>
          <p:cNvPicPr>
            <a:picLocks noChangeAspect="1"/>
          </p:cNvPicPr>
          <p:nvPr/>
        </p:nvPicPr>
        <p:blipFill>
          <a:blip r:embed="rId5"/>
          <a:stretch>
            <a:fillRect/>
          </a:stretch>
        </p:blipFill>
        <p:spPr>
          <a:xfrm>
            <a:off x="7518400" y="1944687"/>
            <a:ext cx="1282701" cy="1296985"/>
          </a:xfrm>
          <a:prstGeom prst="rect">
            <a:avLst/>
          </a:prstGeom>
        </p:spPr>
      </p:pic>
      <p:sp>
        <p:nvSpPr>
          <p:cNvPr id="11" name="Rounded Rectangular Callout 10"/>
          <p:cNvSpPr/>
          <p:nvPr/>
        </p:nvSpPr>
        <p:spPr>
          <a:xfrm>
            <a:off x="595709" y="1412875"/>
            <a:ext cx="7386241" cy="1095375"/>
          </a:xfrm>
          <a:prstGeom prst="wedgeRoundRectCallout">
            <a:avLst>
              <a:gd name="adj1" fmla="val 45424"/>
              <a:gd name="adj2" fmla="val 8014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Narrated text with Audio –This was discussed clearly in the learning module and is important to understand how 3D printers work. Fill in your answer on the line below and select the next icon        to submit your answer!</a:t>
            </a:r>
            <a:endParaRPr lang="en-US" dirty="0"/>
          </a:p>
        </p:txBody>
      </p:sp>
      <p:sp>
        <p:nvSpPr>
          <p:cNvPr id="25" name="Rectangle 24"/>
          <p:cNvSpPr/>
          <p:nvPr/>
        </p:nvSpPr>
        <p:spPr>
          <a:xfrm>
            <a:off x="4419599" y="507999"/>
            <a:ext cx="508000"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200" dirty="0" smtClean="0"/>
              <a:t>Slide</a:t>
            </a:r>
            <a:r>
              <a:rPr lang="en-US" dirty="0" smtClean="0"/>
              <a:t> 8</a:t>
            </a:r>
            <a:endParaRPr lang="en-US" dirty="0"/>
          </a:p>
        </p:txBody>
      </p:sp>
      <p:sp>
        <p:nvSpPr>
          <p:cNvPr id="26" name="Rectangle 25"/>
          <p:cNvSpPr/>
          <p:nvPr/>
        </p:nvSpPr>
        <p:spPr>
          <a:xfrm>
            <a:off x="4262833" y="5984475"/>
            <a:ext cx="987428"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a:t>
            </a:r>
            <a:r>
              <a:rPr lang="en-US" sz="1200" dirty="0" smtClean="0"/>
              <a:t>Exit Exam Early </a:t>
            </a:r>
            <a:endParaRPr lang="en-US" sz="1200" dirty="0"/>
          </a:p>
        </p:txBody>
      </p:sp>
      <p:sp>
        <p:nvSpPr>
          <p:cNvPr id="22" name="Action Button: Forward or Next 21">
            <a:hlinkClick r:id="" action="ppaction://hlinkshowjump?jump=nextslide" highlightClick="1"/>
          </p:cNvPr>
          <p:cNvSpPr/>
          <p:nvPr/>
        </p:nvSpPr>
        <p:spPr>
          <a:xfrm>
            <a:off x="6462159" y="1952624"/>
            <a:ext cx="324115" cy="277813"/>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4" name="TextBox 23"/>
          <p:cNvSpPr txBox="1"/>
          <p:nvPr/>
        </p:nvSpPr>
        <p:spPr>
          <a:xfrm>
            <a:off x="595708" y="5032375"/>
            <a:ext cx="4538265" cy="369332"/>
          </a:xfrm>
          <a:prstGeom prst="rect">
            <a:avLst/>
          </a:prstGeom>
          <a:noFill/>
        </p:spPr>
        <p:txBody>
          <a:bodyPr wrap="square" rtlCol="0">
            <a:spAutoFit/>
          </a:bodyPr>
          <a:lstStyle/>
          <a:p>
            <a:r>
              <a:rPr lang="en-US" dirty="0" smtClean="0">
                <a:solidFill>
                  <a:schemeClr val="bg1"/>
                </a:solidFill>
              </a:rPr>
              <a:t>__________________</a:t>
            </a:r>
            <a:endParaRPr lang="en-US" dirty="0">
              <a:solidFill>
                <a:schemeClr val="bg1"/>
              </a:solidFill>
            </a:endParaRPr>
          </a:p>
        </p:txBody>
      </p:sp>
      <p:pic>
        <p:nvPicPr>
          <p:cNvPr id="20" name="Picture 19"/>
          <p:cNvPicPr>
            <a:picLocks noChangeAspect="1"/>
          </p:cNvPicPr>
          <p:nvPr/>
        </p:nvPicPr>
        <p:blipFill>
          <a:blip r:embed="rId6"/>
          <a:stretch>
            <a:fillRect/>
          </a:stretch>
        </p:blipFill>
        <p:spPr>
          <a:xfrm>
            <a:off x="5681836" y="3906548"/>
            <a:ext cx="2897957" cy="1937492"/>
          </a:xfrm>
          <a:prstGeom prst="rect">
            <a:avLst/>
          </a:prstGeom>
        </p:spPr>
      </p:pic>
    </p:spTree>
    <p:extLst>
      <p:ext uri="{BB962C8B-B14F-4D97-AF65-F5344CB8AC3E}">
        <p14:creationId xmlns:p14="http://schemas.microsoft.com/office/powerpoint/2010/main" val="2653269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953" y="3000375"/>
            <a:ext cx="5754291" cy="714375"/>
          </a:xfrm>
        </p:spPr>
        <p:txBody>
          <a:bodyPr/>
          <a:lstStyle/>
          <a:p>
            <a:pPr algn="l"/>
            <a:r>
              <a:rPr lang="en-US" sz="2000" dirty="0" smtClean="0"/>
              <a:t>The Imagine 3D printer ejects its chocolate filament while printing to build an object through the </a:t>
            </a:r>
            <a:r>
              <a:rPr lang="en-US" sz="2000" dirty="0" smtClean="0"/>
              <a:t>extruder</a:t>
            </a:r>
            <a:r>
              <a:rPr lang="en-US" sz="2000" dirty="0" smtClean="0"/>
              <a:t>  </a:t>
            </a:r>
            <a:r>
              <a:rPr lang="en-US" sz="2000" dirty="0" smtClean="0"/>
              <a:t>___________. </a:t>
            </a:r>
            <a:endParaRPr lang="en-US" sz="2000" dirty="0"/>
          </a:p>
        </p:txBody>
      </p:sp>
      <p:sp>
        <p:nvSpPr>
          <p:cNvPr id="5" name="Rectangle 4"/>
          <p:cNvSpPr/>
          <p:nvPr/>
        </p:nvSpPr>
        <p:spPr>
          <a:xfrm>
            <a:off x="142875" y="200024"/>
            <a:ext cx="8858250" cy="11811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333376" y="507999"/>
            <a:ext cx="635000" cy="555625"/>
          </a:xfrm>
          <a:prstGeom prst="actionButtonHom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2691870" y="507999"/>
            <a:ext cx="648229" cy="555625"/>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p:cNvPr>
          <p:cNvSpPr/>
          <p:nvPr/>
        </p:nvSpPr>
        <p:spPr>
          <a:xfrm>
            <a:off x="1905000" y="507999"/>
            <a:ext cx="615950" cy="555625"/>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Action Button: Sound 8">
            <a:hlinkClick r:id="" action="ppaction://noaction" highlightClick="1">
              <a:snd r:embed="rId3" name="Applause"/>
            </a:hlinkClick>
          </p:cNvPr>
          <p:cNvSpPr/>
          <p:nvPr/>
        </p:nvSpPr>
        <p:spPr>
          <a:xfrm>
            <a:off x="3498849" y="507999"/>
            <a:ext cx="763984" cy="555625"/>
          </a:xfrm>
          <a:prstGeom prst="actionButtonSound">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Action Button: Information 9">
            <a:hlinkClick r:id="" action="ppaction://noaction" highlightClick="1"/>
          </p:cNvPr>
          <p:cNvSpPr/>
          <p:nvPr/>
        </p:nvSpPr>
        <p:spPr>
          <a:xfrm>
            <a:off x="1120777" y="507999"/>
            <a:ext cx="603250" cy="55562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duotone>
              <a:prstClr val="black"/>
              <a:schemeClr val="accent3">
                <a:tint val="45000"/>
                <a:satMod val="400000"/>
              </a:schemeClr>
            </a:duotone>
          </a:blip>
          <a:stretch>
            <a:fillRect/>
          </a:stretch>
        </p:blipFill>
        <p:spPr>
          <a:xfrm>
            <a:off x="6070599" y="338751"/>
            <a:ext cx="819151" cy="885212"/>
          </a:xfrm>
          <a:prstGeom prst="rect">
            <a:avLst/>
          </a:prstGeom>
        </p:spPr>
      </p:pic>
      <p:pic>
        <p:nvPicPr>
          <p:cNvPr id="16" name="Picture 15"/>
          <p:cNvPicPr>
            <a:picLocks noChangeAspect="1"/>
          </p:cNvPicPr>
          <p:nvPr/>
        </p:nvPicPr>
        <p:blipFill>
          <a:blip r:embed="rId4">
            <a:duotone>
              <a:prstClr val="black"/>
              <a:schemeClr val="accent3">
                <a:tint val="45000"/>
                <a:satMod val="400000"/>
              </a:schemeClr>
            </a:duotone>
          </a:blip>
          <a:stretch>
            <a:fillRect/>
          </a:stretch>
        </p:blipFill>
        <p:spPr>
          <a:xfrm>
            <a:off x="7023099" y="322876"/>
            <a:ext cx="819151" cy="885212"/>
          </a:xfrm>
          <a:prstGeom prst="rect">
            <a:avLst/>
          </a:prstGeom>
        </p:spPr>
      </p:pic>
      <p:pic>
        <p:nvPicPr>
          <p:cNvPr id="17" name="Picture 16"/>
          <p:cNvPicPr>
            <a:picLocks noChangeAspect="1"/>
          </p:cNvPicPr>
          <p:nvPr/>
        </p:nvPicPr>
        <p:blipFill>
          <a:blip r:embed="rId4"/>
          <a:stretch>
            <a:fillRect/>
          </a:stretch>
        </p:blipFill>
        <p:spPr>
          <a:xfrm>
            <a:off x="7981950" y="322876"/>
            <a:ext cx="819151" cy="885212"/>
          </a:xfrm>
          <a:prstGeom prst="rect">
            <a:avLst/>
          </a:prstGeom>
        </p:spPr>
      </p:pic>
      <p:pic>
        <p:nvPicPr>
          <p:cNvPr id="18" name="Picture 17"/>
          <p:cNvPicPr>
            <a:picLocks noChangeAspect="1"/>
          </p:cNvPicPr>
          <p:nvPr/>
        </p:nvPicPr>
        <p:blipFill>
          <a:blip r:embed="rId4">
            <a:duotone>
              <a:prstClr val="black"/>
              <a:schemeClr val="accent3">
                <a:tint val="45000"/>
                <a:satMod val="400000"/>
              </a:schemeClr>
            </a:duotone>
          </a:blip>
          <a:stretch>
            <a:fillRect/>
          </a:stretch>
        </p:blipFill>
        <p:spPr>
          <a:xfrm>
            <a:off x="5133974" y="322876"/>
            <a:ext cx="819151" cy="885212"/>
          </a:xfrm>
          <a:prstGeom prst="rect">
            <a:avLst/>
          </a:prstGeom>
        </p:spPr>
      </p:pic>
      <p:pic>
        <p:nvPicPr>
          <p:cNvPr id="14" name="Picture 13"/>
          <p:cNvPicPr>
            <a:picLocks noChangeAspect="1"/>
          </p:cNvPicPr>
          <p:nvPr/>
        </p:nvPicPr>
        <p:blipFill>
          <a:blip r:embed="rId5"/>
          <a:stretch>
            <a:fillRect/>
          </a:stretch>
        </p:blipFill>
        <p:spPr>
          <a:xfrm>
            <a:off x="7518400" y="1944687"/>
            <a:ext cx="1282701" cy="1296985"/>
          </a:xfrm>
          <a:prstGeom prst="rect">
            <a:avLst/>
          </a:prstGeom>
        </p:spPr>
      </p:pic>
      <p:sp>
        <p:nvSpPr>
          <p:cNvPr id="11" name="Rounded Rectangular Callout 10"/>
          <p:cNvSpPr/>
          <p:nvPr/>
        </p:nvSpPr>
        <p:spPr>
          <a:xfrm>
            <a:off x="595709" y="1412875"/>
            <a:ext cx="7386241" cy="1095375"/>
          </a:xfrm>
          <a:prstGeom prst="wedgeRoundRectCallout">
            <a:avLst>
              <a:gd name="adj1" fmla="val 45424"/>
              <a:gd name="adj2" fmla="val 8014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Narrated text with Audio –</a:t>
            </a:r>
            <a:r>
              <a:rPr lang="en-US" dirty="0" err="1" smtClean="0"/>
              <a:t>Hrmn</a:t>
            </a:r>
            <a:r>
              <a:rPr lang="en-US" dirty="0" smtClean="0"/>
              <a:t>.. Not so much. Select the Inquiry icon to review the diagram of 3D printer parts!</a:t>
            </a:r>
            <a:endParaRPr lang="en-US" dirty="0"/>
          </a:p>
        </p:txBody>
      </p:sp>
      <p:sp>
        <p:nvSpPr>
          <p:cNvPr id="25" name="Rectangle 24"/>
          <p:cNvSpPr/>
          <p:nvPr/>
        </p:nvSpPr>
        <p:spPr>
          <a:xfrm>
            <a:off x="4419599" y="507999"/>
            <a:ext cx="508000"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200" dirty="0" smtClean="0"/>
              <a:t>Slide</a:t>
            </a:r>
            <a:r>
              <a:rPr lang="en-US" dirty="0" smtClean="0"/>
              <a:t> 8</a:t>
            </a:r>
            <a:endParaRPr lang="en-US" dirty="0"/>
          </a:p>
        </p:txBody>
      </p:sp>
      <p:sp>
        <p:nvSpPr>
          <p:cNvPr id="26" name="Rectangle 25"/>
          <p:cNvSpPr/>
          <p:nvPr/>
        </p:nvSpPr>
        <p:spPr>
          <a:xfrm>
            <a:off x="4262833" y="5984475"/>
            <a:ext cx="987428"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a:t>
            </a:r>
            <a:r>
              <a:rPr lang="en-US" sz="1200" dirty="0" smtClean="0"/>
              <a:t>Exit Exam Early </a:t>
            </a:r>
            <a:endParaRPr lang="en-US" sz="1200" dirty="0"/>
          </a:p>
        </p:txBody>
      </p:sp>
      <p:sp>
        <p:nvSpPr>
          <p:cNvPr id="24" name="TextBox 23"/>
          <p:cNvSpPr txBox="1"/>
          <p:nvPr/>
        </p:nvSpPr>
        <p:spPr>
          <a:xfrm>
            <a:off x="595708" y="5032375"/>
            <a:ext cx="4538265" cy="369332"/>
          </a:xfrm>
          <a:prstGeom prst="rect">
            <a:avLst/>
          </a:prstGeom>
          <a:noFill/>
        </p:spPr>
        <p:txBody>
          <a:bodyPr wrap="square" rtlCol="0">
            <a:spAutoFit/>
          </a:bodyPr>
          <a:lstStyle/>
          <a:p>
            <a:r>
              <a:rPr lang="en-US" dirty="0" smtClean="0">
                <a:solidFill>
                  <a:schemeClr val="bg1"/>
                </a:solidFill>
              </a:rPr>
              <a:t>___________________    </a:t>
            </a:r>
            <a:endParaRPr lang="en-US" dirty="0">
              <a:solidFill>
                <a:schemeClr val="bg1"/>
              </a:solidFill>
            </a:endParaRPr>
          </a:p>
        </p:txBody>
      </p:sp>
      <p:pic>
        <p:nvPicPr>
          <p:cNvPr id="20" name="Picture 19"/>
          <p:cNvPicPr>
            <a:picLocks noChangeAspect="1"/>
          </p:cNvPicPr>
          <p:nvPr/>
        </p:nvPicPr>
        <p:blipFill>
          <a:blip r:embed="rId6"/>
          <a:stretch>
            <a:fillRect/>
          </a:stretch>
        </p:blipFill>
        <p:spPr>
          <a:xfrm>
            <a:off x="5681836" y="3906548"/>
            <a:ext cx="2897957" cy="1937492"/>
          </a:xfrm>
          <a:prstGeom prst="rect">
            <a:avLst/>
          </a:prstGeom>
        </p:spPr>
      </p:pic>
      <p:sp>
        <p:nvSpPr>
          <p:cNvPr id="3" name="TextBox 2"/>
          <p:cNvSpPr txBox="1"/>
          <p:nvPr/>
        </p:nvSpPr>
        <p:spPr>
          <a:xfrm>
            <a:off x="595709" y="4936983"/>
            <a:ext cx="2096161" cy="369332"/>
          </a:xfrm>
          <a:prstGeom prst="rect">
            <a:avLst/>
          </a:prstGeom>
          <a:noFill/>
        </p:spPr>
        <p:txBody>
          <a:bodyPr wrap="square" rtlCol="0">
            <a:spAutoFit/>
          </a:bodyPr>
          <a:lstStyle/>
          <a:p>
            <a:r>
              <a:rPr lang="en-US" dirty="0" smtClean="0"/>
              <a:t>Tube</a:t>
            </a:r>
            <a:endParaRPr lang="en-US" dirty="0"/>
          </a:p>
        </p:txBody>
      </p:sp>
      <p:sp>
        <p:nvSpPr>
          <p:cNvPr id="23" name="Multiply 22"/>
          <p:cNvSpPr/>
          <p:nvPr/>
        </p:nvSpPr>
        <p:spPr>
          <a:xfrm>
            <a:off x="826492" y="4337995"/>
            <a:ext cx="2157015" cy="1593546"/>
          </a:xfrm>
          <a:prstGeom prst="mathMultiply">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0720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953" y="3000375"/>
            <a:ext cx="5754291" cy="714375"/>
          </a:xfrm>
        </p:spPr>
        <p:txBody>
          <a:bodyPr/>
          <a:lstStyle/>
          <a:p>
            <a:pPr algn="l"/>
            <a:r>
              <a:rPr lang="en-US" sz="2000" dirty="0" smtClean="0"/>
              <a:t>The Imagine 3D printer ejects its chocolate filament while printing to build an object through </a:t>
            </a:r>
            <a:r>
              <a:rPr lang="en-US" sz="2000" dirty="0" smtClean="0"/>
              <a:t>the extruder _________. </a:t>
            </a:r>
            <a:endParaRPr lang="en-US" sz="2000" dirty="0"/>
          </a:p>
        </p:txBody>
      </p:sp>
      <p:sp>
        <p:nvSpPr>
          <p:cNvPr id="5" name="Rectangle 4"/>
          <p:cNvSpPr/>
          <p:nvPr/>
        </p:nvSpPr>
        <p:spPr>
          <a:xfrm>
            <a:off x="142875" y="200024"/>
            <a:ext cx="8858250" cy="11811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333376" y="507999"/>
            <a:ext cx="635000" cy="555625"/>
          </a:xfrm>
          <a:prstGeom prst="actionButtonHom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2691870" y="507999"/>
            <a:ext cx="648229" cy="555625"/>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p:cNvPr>
          <p:cNvSpPr/>
          <p:nvPr/>
        </p:nvSpPr>
        <p:spPr>
          <a:xfrm>
            <a:off x="1905000" y="507999"/>
            <a:ext cx="615950" cy="555625"/>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Action Button: Sound 8">
            <a:hlinkClick r:id="" action="ppaction://noaction" highlightClick="1">
              <a:snd r:embed="rId3" name="Applause"/>
            </a:hlinkClick>
          </p:cNvPr>
          <p:cNvSpPr/>
          <p:nvPr/>
        </p:nvSpPr>
        <p:spPr>
          <a:xfrm>
            <a:off x="3498849" y="507999"/>
            <a:ext cx="763984" cy="555625"/>
          </a:xfrm>
          <a:prstGeom prst="actionButtonSound">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Action Button: Information 9">
            <a:hlinkClick r:id="" action="ppaction://noaction" highlightClick="1"/>
          </p:cNvPr>
          <p:cNvSpPr/>
          <p:nvPr/>
        </p:nvSpPr>
        <p:spPr>
          <a:xfrm>
            <a:off x="1120777" y="507999"/>
            <a:ext cx="603250" cy="55562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duotone>
              <a:prstClr val="black"/>
              <a:schemeClr val="accent3">
                <a:tint val="45000"/>
                <a:satMod val="400000"/>
              </a:schemeClr>
            </a:duotone>
          </a:blip>
          <a:stretch>
            <a:fillRect/>
          </a:stretch>
        </p:blipFill>
        <p:spPr>
          <a:xfrm>
            <a:off x="6070599" y="338751"/>
            <a:ext cx="819151" cy="885212"/>
          </a:xfrm>
          <a:prstGeom prst="rect">
            <a:avLst/>
          </a:prstGeom>
        </p:spPr>
      </p:pic>
      <p:pic>
        <p:nvPicPr>
          <p:cNvPr id="16" name="Picture 15"/>
          <p:cNvPicPr>
            <a:picLocks noChangeAspect="1"/>
          </p:cNvPicPr>
          <p:nvPr/>
        </p:nvPicPr>
        <p:blipFill>
          <a:blip r:embed="rId4">
            <a:duotone>
              <a:prstClr val="black"/>
              <a:schemeClr val="accent3">
                <a:tint val="45000"/>
                <a:satMod val="400000"/>
              </a:schemeClr>
            </a:duotone>
          </a:blip>
          <a:stretch>
            <a:fillRect/>
          </a:stretch>
        </p:blipFill>
        <p:spPr>
          <a:xfrm>
            <a:off x="7023099" y="322876"/>
            <a:ext cx="819151" cy="885212"/>
          </a:xfrm>
          <a:prstGeom prst="rect">
            <a:avLst/>
          </a:prstGeom>
        </p:spPr>
      </p:pic>
      <p:pic>
        <p:nvPicPr>
          <p:cNvPr id="17" name="Picture 16"/>
          <p:cNvPicPr>
            <a:picLocks noChangeAspect="1"/>
          </p:cNvPicPr>
          <p:nvPr/>
        </p:nvPicPr>
        <p:blipFill>
          <a:blip r:embed="rId4">
            <a:duotone>
              <a:prstClr val="black"/>
              <a:schemeClr val="accent3">
                <a:tint val="45000"/>
                <a:satMod val="400000"/>
              </a:schemeClr>
            </a:duotone>
          </a:blip>
          <a:stretch>
            <a:fillRect/>
          </a:stretch>
        </p:blipFill>
        <p:spPr>
          <a:xfrm>
            <a:off x="7981950" y="322876"/>
            <a:ext cx="819151" cy="885212"/>
          </a:xfrm>
          <a:prstGeom prst="rect">
            <a:avLst/>
          </a:prstGeom>
        </p:spPr>
      </p:pic>
      <p:pic>
        <p:nvPicPr>
          <p:cNvPr id="18" name="Picture 17"/>
          <p:cNvPicPr>
            <a:picLocks noChangeAspect="1"/>
          </p:cNvPicPr>
          <p:nvPr/>
        </p:nvPicPr>
        <p:blipFill>
          <a:blip r:embed="rId4">
            <a:alphaModFix/>
            <a:duotone>
              <a:prstClr val="black"/>
              <a:schemeClr val="accent3">
                <a:tint val="45000"/>
                <a:satMod val="400000"/>
              </a:schemeClr>
            </a:duotone>
          </a:blip>
          <a:stretch>
            <a:fillRect/>
          </a:stretch>
        </p:blipFill>
        <p:spPr>
          <a:xfrm>
            <a:off x="5133974" y="322876"/>
            <a:ext cx="819151" cy="885212"/>
          </a:xfrm>
          <a:prstGeom prst="rect">
            <a:avLst/>
          </a:prstGeom>
        </p:spPr>
      </p:pic>
      <p:pic>
        <p:nvPicPr>
          <p:cNvPr id="14" name="Picture 13"/>
          <p:cNvPicPr>
            <a:picLocks noChangeAspect="1"/>
          </p:cNvPicPr>
          <p:nvPr/>
        </p:nvPicPr>
        <p:blipFill>
          <a:blip r:embed="rId5"/>
          <a:stretch>
            <a:fillRect/>
          </a:stretch>
        </p:blipFill>
        <p:spPr>
          <a:xfrm>
            <a:off x="7518400" y="2525944"/>
            <a:ext cx="1282701" cy="1296985"/>
          </a:xfrm>
          <a:prstGeom prst="rect">
            <a:avLst/>
          </a:prstGeom>
        </p:spPr>
      </p:pic>
      <p:sp>
        <p:nvSpPr>
          <p:cNvPr id="11" name="Rounded Rectangular Callout 10"/>
          <p:cNvSpPr/>
          <p:nvPr/>
        </p:nvSpPr>
        <p:spPr>
          <a:xfrm>
            <a:off x="595709" y="1412875"/>
            <a:ext cx="7386241" cy="1450834"/>
          </a:xfrm>
          <a:prstGeom prst="wedgeRoundRectCallout">
            <a:avLst>
              <a:gd name="adj1" fmla="val 45424"/>
              <a:gd name="adj2" fmla="val 8014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Narrated text with Audio –Incredible! You have a fantastic memory and are learning well. Client Bob would definitely be pleased! Here is a special thank you from Bob! You will also notice your 3D printed object at the top is not complete and you are now CEO! Select the home button to return to the main menu!</a:t>
            </a:r>
            <a:endParaRPr lang="en-US" dirty="0"/>
          </a:p>
        </p:txBody>
      </p:sp>
      <p:sp>
        <p:nvSpPr>
          <p:cNvPr id="25" name="Rectangle 24"/>
          <p:cNvSpPr/>
          <p:nvPr/>
        </p:nvSpPr>
        <p:spPr>
          <a:xfrm>
            <a:off x="4419599" y="507999"/>
            <a:ext cx="508000"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200" dirty="0" smtClean="0"/>
              <a:t>Slide</a:t>
            </a:r>
            <a:r>
              <a:rPr lang="en-US" dirty="0" smtClean="0"/>
              <a:t> 8</a:t>
            </a:r>
            <a:endParaRPr lang="en-US" dirty="0"/>
          </a:p>
        </p:txBody>
      </p:sp>
      <p:sp>
        <p:nvSpPr>
          <p:cNvPr id="26" name="Rectangle 25"/>
          <p:cNvSpPr/>
          <p:nvPr/>
        </p:nvSpPr>
        <p:spPr>
          <a:xfrm>
            <a:off x="4262833" y="5984475"/>
            <a:ext cx="987428"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a:t>
            </a:r>
            <a:r>
              <a:rPr lang="en-US" sz="1200" dirty="0" smtClean="0"/>
              <a:t>Exit Exam Early </a:t>
            </a:r>
            <a:endParaRPr lang="en-US" sz="1200" dirty="0"/>
          </a:p>
        </p:txBody>
      </p:sp>
      <p:sp>
        <p:nvSpPr>
          <p:cNvPr id="24" name="TextBox 23"/>
          <p:cNvSpPr txBox="1"/>
          <p:nvPr/>
        </p:nvSpPr>
        <p:spPr>
          <a:xfrm>
            <a:off x="595708" y="5032375"/>
            <a:ext cx="4538265" cy="369332"/>
          </a:xfrm>
          <a:prstGeom prst="rect">
            <a:avLst/>
          </a:prstGeom>
          <a:noFill/>
        </p:spPr>
        <p:txBody>
          <a:bodyPr wrap="square" rtlCol="0">
            <a:spAutoFit/>
          </a:bodyPr>
          <a:lstStyle/>
          <a:p>
            <a:r>
              <a:rPr lang="en-US" dirty="0" smtClean="0">
                <a:solidFill>
                  <a:schemeClr val="bg1"/>
                </a:solidFill>
              </a:rPr>
              <a:t>________________</a:t>
            </a:r>
            <a:r>
              <a:rPr lang="en-US" dirty="0" smtClean="0">
                <a:solidFill>
                  <a:schemeClr val="bg1"/>
                </a:solidFill>
              </a:rPr>
              <a:t>__</a:t>
            </a:r>
            <a:endParaRPr lang="en-US" dirty="0">
              <a:solidFill>
                <a:schemeClr val="bg1"/>
              </a:solidFill>
            </a:endParaRPr>
          </a:p>
        </p:txBody>
      </p:sp>
      <p:pic>
        <p:nvPicPr>
          <p:cNvPr id="20" name="Picture 19"/>
          <p:cNvPicPr>
            <a:picLocks noChangeAspect="1"/>
          </p:cNvPicPr>
          <p:nvPr/>
        </p:nvPicPr>
        <p:blipFill>
          <a:blip r:embed="rId6"/>
          <a:stretch>
            <a:fillRect/>
          </a:stretch>
        </p:blipFill>
        <p:spPr>
          <a:xfrm>
            <a:off x="5681836" y="3906548"/>
            <a:ext cx="2897957" cy="1937492"/>
          </a:xfrm>
          <a:prstGeom prst="rect">
            <a:avLst/>
          </a:prstGeom>
        </p:spPr>
      </p:pic>
      <p:sp>
        <p:nvSpPr>
          <p:cNvPr id="3" name="TextBox 2"/>
          <p:cNvSpPr txBox="1"/>
          <p:nvPr/>
        </p:nvSpPr>
        <p:spPr>
          <a:xfrm>
            <a:off x="595709" y="4898109"/>
            <a:ext cx="2096161" cy="369332"/>
          </a:xfrm>
          <a:prstGeom prst="rect">
            <a:avLst/>
          </a:prstGeom>
          <a:noFill/>
        </p:spPr>
        <p:txBody>
          <a:bodyPr wrap="square" rtlCol="0">
            <a:spAutoFit/>
          </a:bodyPr>
          <a:lstStyle/>
          <a:p>
            <a:r>
              <a:rPr lang="en-US" dirty="0" smtClean="0"/>
              <a:t>Head</a:t>
            </a:r>
            <a:r>
              <a:rPr lang="en-US" dirty="0" smtClean="0"/>
              <a:t> </a:t>
            </a:r>
            <a:endParaRPr lang="en-US" dirty="0"/>
          </a:p>
        </p:txBody>
      </p:sp>
      <p:pic>
        <p:nvPicPr>
          <p:cNvPr id="12" name="Picture 11"/>
          <p:cNvPicPr>
            <a:picLocks noChangeAspect="1"/>
          </p:cNvPicPr>
          <p:nvPr/>
        </p:nvPicPr>
        <p:blipFill>
          <a:blip r:embed="rId7"/>
          <a:stretch>
            <a:fillRect/>
          </a:stretch>
        </p:blipFill>
        <p:spPr>
          <a:xfrm>
            <a:off x="3383361" y="2863709"/>
            <a:ext cx="3733800" cy="2647950"/>
          </a:xfrm>
          <a:prstGeom prst="rect">
            <a:avLst/>
          </a:prstGeom>
        </p:spPr>
      </p:pic>
      <p:sp>
        <p:nvSpPr>
          <p:cNvPr id="23" name="12-Point Star 22"/>
          <p:cNvSpPr/>
          <p:nvPr/>
        </p:nvSpPr>
        <p:spPr>
          <a:xfrm>
            <a:off x="2056675" y="2885468"/>
            <a:ext cx="2258060" cy="2042160"/>
          </a:xfrm>
          <a:prstGeom prst="star12">
            <a:avLst/>
          </a:prstGeom>
          <a:ln/>
        </p:spPr>
        <p:style>
          <a:lnRef idx="0">
            <a:schemeClr val="accent4"/>
          </a:lnRef>
          <a:fillRef idx="3">
            <a:schemeClr val="accent4"/>
          </a:fillRef>
          <a:effectRef idx="3">
            <a:schemeClr val="accent4"/>
          </a:effectRef>
          <a:fontRef idx="minor">
            <a:schemeClr val="lt1"/>
          </a:fontRef>
        </p:style>
        <p:txBody>
          <a:bodyPr/>
          <a:lstStyle/>
          <a:p>
            <a:pPr algn="ctr"/>
            <a:endParaRPr lang="en-US" sz="2000" dirty="0" smtClean="0">
              <a:solidFill>
                <a:srgbClr val="FFFF00"/>
              </a:solidFill>
            </a:endParaRPr>
          </a:p>
          <a:p>
            <a:pPr algn="ctr"/>
            <a:r>
              <a:rPr lang="en-US" sz="2000" dirty="0" smtClean="0">
                <a:solidFill>
                  <a:srgbClr val="FFFF00"/>
                </a:solidFill>
              </a:rPr>
              <a:t>Correct!</a:t>
            </a:r>
            <a:endParaRPr lang="en-US" sz="2000" dirty="0">
              <a:solidFill>
                <a:srgbClr val="FFFF00"/>
              </a:solidFill>
            </a:endParaRPr>
          </a:p>
        </p:txBody>
      </p:sp>
      <p:sp>
        <p:nvSpPr>
          <p:cNvPr id="27" name="TextBox 26"/>
          <p:cNvSpPr txBox="1"/>
          <p:nvPr/>
        </p:nvSpPr>
        <p:spPr>
          <a:xfrm>
            <a:off x="4419599" y="2885468"/>
            <a:ext cx="1899244" cy="646331"/>
          </a:xfrm>
          <a:prstGeom prst="rect">
            <a:avLst/>
          </a:prstGeom>
          <a:noFill/>
        </p:spPr>
        <p:txBody>
          <a:bodyPr wrap="square" rtlCol="0">
            <a:spAutoFit/>
          </a:bodyPr>
          <a:lstStyle/>
          <a:p>
            <a:r>
              <a:rPr lang="en-US" dirty="0" smtClean="0"/>
              <a:t>Sound Effect (CHA CHING!) </a:t>
            </a:r>
            <a:endParaRPr lang="en-US" dirty="0"/>
          </a:p>
        </p:txBody>
      </p:sp>
    </p:spTree>
    <p:extLst>
      <p:ext uri="{BB962C8B-B14F-4D97-AF65-F5344CB8AC3E}">
        <p14:creationId xmlns:p14="http://schemas.microsoft.com/office/powerpoint/2010/main" val="2697138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954" y="2682874"/>
            <a:ext cx="5172671" cy="930663"/>
          </a:xfrm>
        </p:spPr>
        <p:txBody>
          <a:bodyPr/>
          <a:lstStyle/>
          <a:p>
            <a:pPr algn="l"/>
            <a:r>
              <a:rPr lang="en-US" sz="2000" dirty="0" smtClean="0"/>
              <a:t>True or false, The Da Vinci is the best 3D printer to use for printing a titanium bone replacement?</a:t>
            </a:r>
            <a:endParaRPr lang="en-US" sz="2000" dirty="0"/>
          </a:p>
        </p:txBody>
      </p:sp>
      <p:sp>
        <p:nvSpPr>
          <p:cNvPr id="3" name="Subtitle 2"/>
          <p:cNvSpPr>
            <a:spLocks noGrp="1"/>
          </p:cNvSpPr>
          <p:nvPr>
            <p:ph type="subTitle" idx="1"/>
          </p:nvPr>
        </p:nvSpPr>
        <p:spPr>
          <a:xfrm>
            <a:off x="609005" y="5206600"/>
            <a:ext cx="1828799" cy="777875"/>
          </a:xfrm>
        </p:spPr>
        <p:txBody>
          <a:bodyPr>
            <a:normAutofit/>
          </a:bodyPr>
          <a:lstStyle/>
          <a:p>
            <a:pPr algn="l"/>
            <a:r>
              <a:rPr lang="en-US" sz="4000" dirty="0" smtClean="0"/>
              <a:t>False - </a:t>
            </a:r>
            <a:endParaRPr lang="en-US" sz="4000" dirty="0"/>
          </a:p>
        </p:txBody>
      </p:sp>
      <p:sp>
        <p:nvSpPr>
          <p:cNvPr id="5" name="Rectangle 4"/>
          <p:cNvSpPr/>
          <p:nvPr/>
        </p:nvSpPr>
        <p:spPr>
          <a:xfrm>
            <a:off x="142875" y="200024"/>
            <a:ext cx="8858250" cy="11811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333376" y="507999"/>
            <a:ext cx="635000" cy="555625"/>
          </a:xfrm>
          <a:prstGeom prst="actionButtonHom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2691870" y="507999"/>
            <a:ext cx="648229" cy="555625"/>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p:cNvPr>
          <p:cNvSpPr/>
          <p:nvPr/>
        </p:nvSpPr>
        <p:spPr>
          <a:xfrm>
            <a:off x="1905000" y="507999"/>
            <a:ext cx="615950" cy="555625"/>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Action Button: Sound 8">
            <a:hlinkClick r:id="" action="ppaction://noaction" highlightClick="1">
              <a:snd r:embed="rId2" name="Applause"/>
            </a:hlinkClick>
          </p:cNvPr>
          <p:cNvSpPr/>
          <p:nvPr/>
        </p:nvSpPr>
        <p:spPr>
          <a:xfrm>
            <a:off x="3498849" y="507999"/>
            <a:ext cx="763984" cy="555625"/>
          </a:xfrm>
          <a:prstGeom prst="actionButtonSound">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Action Button: Information 9">
            <a:hlinkClick r:id="" action="ppaction://noaction" highlightClick="1"/>
          </p:cNvPr>
          <p:cNvSpPr/>
          <p:nvPr/>
        </p:nvSpPr>
        <p:spPr>
          <a:xfrm>
            <a:off x="1120777" y="507999"/>
            <a:ext cx="603250" cy="55562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alphaModFix amt="40000"/>
          </a:blip>
          <a:stretch>
            <a:fillRect/>
          </a:stretch>
        </p:blipFill>
        <p:spPr>
          <a:xfrm>
            <a:off x="6070599" y="338751"/>
            <a:ext cx="819151" cy="885212"/>
          </a:xfrm>
          <a:prstGeom prst="rect">
            <a:avLst/>
          </a:prstGeom>
        </p:spPr>
      </p:pic>
      <p:pic>
        <p:nvPicPr>
          <p:cNvPr id="16" name="Picture 15"/>
          <p:cNvPicPr>
            <a:picLocks noChangeAspect="1"/>
          </p:cNvPicPr>
          <p:nvPr/>
        </p:nvPicPr>
        <p:blipFill>
          <a:blip r:embed="rId3">
            <a:alphaModFix amt="28000"/>
          </a:blip>
          <a:stretch>
            <a:fillRect/>
          </a:stretch>
        </p:blipFill>
        <p:spPr>
          <a:xfrm>
            <a:off x="7023099" y="322876"/>
            <a:ext cx="819151" cy="885212"/>
          </a:xfrm>
          <a:prstGeom prst="rect">
            <a:avLst/>
          </a:prstGeom>
        </p:spPr>
      </p:pic>
      <p:pic>
        <p:nvPicPr>
          <p:cNvPr id="17" name="Picture 16"/>
          <p:cNvPicPr>
            <a:picLocks noChangeAspect="1"/>
          </p:cNvPicPr>
          <p:nvPr/>
        </p:nvPicPr>
        <p:blipFill>
          <a:blip r:embed="rId3">
            <a:alphaModFix amt="42000"/>
          </a:blip>
          <a:stretch>
            <a:fillRect/>
          </a:stretch>
        </p:blipFill>
        <p:spPr>
          <a:xfrm>
            <a:off x="7981950" y="322876"/>
            <a:ext cx="819151" cy="885212"/>
          </a:xfrm>
          <a:prstGeom prst="rect">
            <a:avLst/>
          </a:prstGeom>
        </p:spPr>
      </p:pic>
      <p:pic>
        <p:nvPicPr>
          <p:cNvPr id="18" name="Picture 17"/>
          <p:cNvPicPr>
            <a:picLocks noChangeAspect="1"/>
          </p:cNvPicPr>
          <p:nvPr/>
        </p:nvPicPr>
        <p:blipFill>
          <a:blip r:embed="rId3"/>
          <a:stretch>
            <a:fillRect/>
          </a:stretch>
        </p:blipFill>
        <p:spPr>
          <a:xfrm>
            <a:off x="5133974" y="322876"/>
            <a:ext cx="819151" cy="885212"/>
          </a:xfrm>
          <a:prstGeom prst="rect">
            <a:avLst/>
          </a:prstGeom>
        </p:spPr>
      </p:pic>
      <p:pic>
        <p:nvPicPr>
          <p:cNvPr id="12" name="Picture 11"/>
          <p:cNvPicPr>
            <a:picLocks noChangeAspect="1"/>
          </p:cNvPicPr>
          <p:nvPr/>
        </p:nvPicPr>
        <p:blipFill>
          <a:blip r:embed="rId4"/>
          <a:stretch>
            <a:fillRect/>
          </a:stretch>
        </p:blipFill>
        <p:spPr>
          <a:xfrm>
            <a:off x="6608895" y="2397125"/>
            <a:ext cx="1738180" cy="1873144"/>
          </a:xfrm>
          <a:prstGeom prst="rect">
            <a:avLst/>
          </a:prstGeom>
        </p:spPr>
      </p:pic>
      <p:sp>
        <p:nvSpPr>
          <p:cNvPr id="11" name="Rounded Rectangular Callout 10"/>
          <p:cNvSpPr/>
          <p:nvPr/>
        </p:nvSpPr>
        <p:spPr>
          <a:xfrm>
            <a:off x="595709" y="1460500"/>
            <a:ext cx="7691041" cy="1222373"/>
          </a:xfrm>
          <a:prstGeom prst="wedgeRoundRectCallout">
            <a:avLst>
              <a:gd name="adj1" fmla="val 30357"/>
              <a:gd name="adj2" fmla="val 8231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Narration Audio – Sorry the Da Vinci is not able to print in Titanium. Select the Inquire button       at the top if you would like to return to the module for additional review! </a:t>
            </a:r>
            <a:endParaRPr lang="en-US" dirty="0"/>
          </a:p>
        </p:txBody>
      </p:sp>
      <p:sp>
        <p:nvSpPr>
          <p:cNvPr id="20" name="Subtitle 2"/>
          <p:cNvSpPr txBox="1">
            <a:spLocks/>
          </p:cNvSpPr>
          <p:nvPr/>
        </p:nvSpPr>
        <p:spPr>
          <a:xfrm>
            <a:off x="631228" y="4009625"/>
            <a:ext cx="1828799" cy="777875"/>
          </a:xfrm>
          <a:prstGeom prst="rect">
            <a:avLst/>
          </a:prstGeom>
        </p:spPr>
        <p:txBody>
          <a:bodyPr vert="horz" lIns="91440" tIns="45720" rIns="91440" bIns="45720" rtlCol="0">
            <a:normAutofit/>
          </a:bodyPr>
          <a:lstStyle>
            <a:lvl1pPr marL="0" indent="0" algn="r" defTabSz="914400" rtl="0" eaLnBrk="1" latinLnBrk="0" hangingPunct="1">
              <a:spcBef>
                <a:spcPts val="600"/>
              </a:spcBef>
              <a:buFont typeface="Wingdings 2" pitchFamily="18" charset="2"/>
              <a:buNone/>
              <a:defRPr sz="1800" kern="1200">
                <a:solidFill>
                  <a:schemeClr val="bg1"/>
                </a:solidFill>
                <a:latin typeface="+mn-lt"/>
                <a:ea typeface="+mn-ea"/>
                <a:cs typeface="+mn-cs"/>
              </a:defRPr>
            </a:lvl1pPr>
            <a:lvl2pPr marL="457200" indent="0" algn="ctr" defTabSz="914400" rtl="0" eaLnBrk="1" latinLnBrk="0" hangingPunct="1">
              <a:spcBef>
                <a:spcPts val="600"/>
              </a:spcBef>
              <a:buFont typeface="Wingdings 2" pitchFamily="18" charset="2"/>
              <a:buNone/>
              <a:defRPr sz="2000" kern="1200">
                <a:solidFill>
                  <a:schemeClr val="tx1">
                    <a:tint val="75000"/>
                  </a:schemeClr>
                </a:solidFill>
                <a:latin typeface="+mn-lt"/>
                <a:ea typeface="+mn-ea"/>
                <a:cs typeface="+mn-cs"/>
              </a:defRPr>
            </a:lvl2pPr>
            <a:lvl3pPr marL="914400" indent="0" algn="ctr" defTabSz="914400" rtl="0" eaLnBrk="1" latinLnBrk="0" hangingPunct="1">
              <a:spcBef>
                <a:spcPts val="600"/>
              </a:spcBef>
              <a:buFont typeface="Wingdings 2" pitchFamily="18" charset="2"/>
              <a:buNone/>
              <a:defRPr sz="1800" kern="1200">
                <a:solidFill>
                  <a:schemeClr val="tx1">
                    <a:tint val="75000"/>
                  </a:schemeClr>
                </a:solidFill>
                <a:latin typeface="+mn-lt"/>
                <a:ea typeface="+mn-ea"/>
                <a:cs typeface="+mn-cs"/>
              </a:defRPr>
            </a:lvl3pPr>
            <a:lvl4pPr marL="1371600" indent="0" algn="ctr" defTabSz="914400" rtl="0" eaLnBrk="1" latinLnBrk="0" hangingPunct="1">
              <a:spcBef>
                <a:spcPts val="600"/>
              </a:spcBef>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Font typeface="Wingdings 2" pitchFamily="18" charset="2"/>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Wingdings 2" pitchFamily="18" charset="2"/>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Wingdings 2" pitchFamily="18" charset="2"/>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Wingdings 2" pitchFamily="18" charset="2"/>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Wingdings 2" pitchFamily="18" charset="2"/>
              <a:buNone/>
              <a:defRPr lang="en-US" sz="1800" kern="1200">
                <a:solidFill>
                  <a:schemeClr val="tx1">
                    <a:tint val="75000"/>
                  </a:schemeClr>
                </a:solidFill>
                <a:latin typeface="+mn-lt"/>
                <a:ea typeface="+mn-ea"/>
                <a:cs typeface="+mn-cs"/>
              </a:defRPr>
            </a:lvl9pPr>
          </a:lstStyle>
          <a:p>
            <a:pPr algn="l"/>
            <a:r>
              <a:rPr lang="en-US" sz="4000" smtClean="0"/>
              <a:t>True - </a:t>
            </a:r>
            <a:endParaRPr lang="en-US" sz="4000" dirty="0"/>
          </a:p>
        </p:txBody>
      </p:sp>
      <p:sp>
        <p:nvSpPr>
          <p:cNvPr id="21" name="Rectangle 20"/>
          <p:cNvSpPr/>
          <p:nvPr/>
        </p:nvSpPr>
        <p:spPr>
          <a:xfrm>
            <a:off x="2274357" y="3638744"/>
            <a:ext cx="835026" cy="12148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274357" y="5206600"/>
            <a:ext cx="835026" cy="12148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stretch>
            <a:fillRect/>
          </a:stretch>
        </p:blipFill>
        <p:spPr>
          <a:xfrm>
            <a:off x="2274357" y="3613538"/>
            <a:ext cx="835026" cy="1214837"/>
          </a:xfrm>
          <a:prstGeom prst="rect">
            <a:avLst/>
          </a:prstGeom>
        </p:spPr>
      </p:pic>
      <p:sp>
        <p:nvSpPr>
          <p:cNvPr id="23" name="Multiply 22"/>
          <p:cNvSpPr/>
          <p:nvPr/>
        </p:nvSpPr>
        <p:spPr>
          <a:xfrm>
            <a:off x="1613362" y="3473496"/>
            <a:ext cx="2157015" cy="1593546"/>
          </a:xfrm>
          <a:prstGeom prst="mathMultiply">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Action Button: Information 23">
            <a:hlinkClick r:id="" action="ppaction://noaction" highlightClick="1"/>
          </p:cNvPr>
          <p:cNvSpPr/>
          <p:nvPr/>
        </p:nvSpPr>
        <p:spPr>
          <a:xfrm>
            <a:off x="3401098" y="1909562"/>
            <a:ext cx="369279" cy="34012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5" name="Rectangle 24"/>
          <p:cNvSpPr/>
          <p:nvPr/>
        </p:nvSpPr>
        <p:spPr>
          <a:xfrm>
            <a:off x="4419599" y="507999"/>
            <a:ext cx="508000"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200" dirty="0" smtClean="0"/>
              <a:t>Slide</a:t>
            </a:r>
            <a:r>
              <a:rPr lang="en-US" dirty="0" smtClean="0"/>
              <a:t> 1</a:t>
            </a:r>
            <a:endParaRPr lang="en-US" dirty="0"/>
          </a:p>
        </p:txBody>
      </p:sp>
      <p:sp>
        <p:nvSpPr>
          <p:cNvPr id="27" name="Rectangle 26"/>
          <p:cNvSpPr/>
          <p:nvPr/>
        </p:nvSpPr>
        <p:spPr>
          <a:xfrm>
            <a:off x="4262833" y="5984475"/>
            <a:ext cx="987428"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a:t>
            </a:r>
            <a:r>
              <a:rPr lang="en-US" sz="1200" dirty="0" smtClean="0"/>
              <a:t>Exit Exam Early </a:t>
            </a:r>
            <a:endParaRPr lang="en-US" sz="1200" dirty="0"/>
          </a:p>
        </p:txBody>
      </p:sp>
    </p:spTree>
    <p:extLst>
      <p:ext uri="{BB962C8B-B14F-4D97-AF65-F5344CB8AC3E}">
        <p14:creationId xmlns:p14="http://schemas.microsoft.com/office/powerpoint/2010/main" val="353740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954" y="2682874"/>
            <a:ext cx="5172671" cy="930663"/>
          </a:xfrm>
        </p:spPr>
        <p:txBody>
          <a:bodyPr/>
          <a:lstStyle/>
          <a:p>
            <a:pPr algn="l"/>
            <a:r>
              <a:rPr lang="en-US" sz="2000" dirty="0" smtClean="0"/>
              <a:t>True or false, The Objet M1000 is the best 3D printer to use for printing a titanium bone replacement?</a:t>
            </a:r>
            <a:endParaRPr lang="en-US" sz="2000" dirty="0"/>
          </a:p>
        </p:txBody>
      </p:sp>
      <p:sp>
        <p:nvSpPr>
          <p:cNvPr id="3" name="Subtitle 2"/>
          <p:cNvSpPr>
            <a:spLocks noGrp="1"/>
          </p:cNvSpPr>
          <p:nvPr>
            <p:ph type="subTitle" idx="1"/>
          </p:nvPr>
        </p:nvSpPr>
        <p:spPr>
          <a:xfrm>
            <a:off x="609005" y="5206600"/>
            <a:ext cx="1828799" cy="777875"/>
          </a:xfrm>
        </p:spPr>
        <p:txBody>
          <a:bodyPr>
            <a:normAutofit/>
          </a:bodyPr>
          <a:lstStyle/>
          <a:p>
            <a:pPr algn="l"/>
            <a:r>
              <a:rPr lang="en-US" sz="4000" dirty="0" smtClean="0"/>
              <a:t>False - </a:t>
            </a:r>
            <a:endParaRPr lang="en-US" sz="4000" dirty="0"/>
          </a:p>
        </p:txBody>
      </p:sp>
      <p:sp>
        <p:nvSpPr>
          <p:cNvPr id="5" name="Rectangle 4"/>
          <p:cNvSpPr/>
          <p:nvPr/>
        </p:nvSpPr>
        <p:spPr>
          <a:xfrm>
            <a:off x="142875" y="200024"/>
            <a:ext cx="8858250" cy="11811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333376" y="507999"/>
            <a:ext cx="635000" cy="555625"/>
          </a:xfrm>
          <a:prstGeom prst="actionButtonHom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2691870" y="507999"/>
            <a:ext cx="648229" cy="555625"/>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p:cNvPr>
          <p:cNvSpPr/>
          <p:nvPr/>
        </p:nvSpPr>
        <p:spPr>
          <a:xfrm>
            <a:off x="1905000" y="507999"/>
            <a:ext cx="615950" cy="555625"/>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Action Button: Sound 8">
            <a:hlinkClick r:id="" action="ppaction://noaction" highlightClick="1">
              <a:snd r:embed="rId2" name="Applause"/>
            </a:hlinkClick>
          </p:cNvPr>
          <p:cNvSpPr/>
          <p:nvPr/>
        </p:nvSpPr>
        <p:spPr>
          <a:xfrm>
            <a:off x="3498849" y="507999"/>
            <a:ext cx="763984" cy="555625"/>
          </a:xfrm>
          <a:prstGeom prst="actionButtonSound">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Action Button: Information 9">
            <a:hlinkClick r:id="" action="ppaction://noaction" highlightClick="1"/>
          </p:cNvPr>
          <p:cNvSpPr/>
          <p:nvPr/>
        </p:nvSpPr>
        <p:spPr>
          <a:xfrm>
            <a:off x="1120777" y="507999"/>
            <a:ext cx="603250" cy="55562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alphaModFix amt="37000"/>
          </a:blip>
          <a:stretch>
            <a:fillRect/>
          </a:stretch>
        </p:blipFill>
        <p:spPr>
          <a:xfrm>
            <a:off x="6070599" y="338751"/>
            <a:ext cx="819151" cy="885212"/>
          </a:xfrm>
          <a:prstGeom prst="rect">
            <a:avLst/>
          </a:prstGeom>
        </p:spPr>
      </p:pic>
      <p:pic>
        <p:nvPicPr>
          <p:cNvPr id="16" name="Picture 15"/>
          <p:cNvPicPr>
            <a:picLocks noChangeAspect="1"/>
          </p:cNvPicPr>
          <p:nvPr/>
        </p:nvPicPr>
        <p:blipFill>
          <a:blip r:embed="rId3">
            <a:alphaModFix amt="29000"/>
          </a:blip>
          <a:stretch>
            <a:fillRect/>
          </a:stretch>
        </p:blipFill>
        <p:spPr>
          <a:xfrm>
            <a:off x="7023099" y="322876"/>
            <a:ext cx="819151" cy="885212"/>
          </a:xfrm>
          <a:prstGeom prst="rect">
            <a:avLst/>
          </a:prstGeom>
        </p:spPr>
      </p:pic>
      <p:pic>
        <p:nvPicPr>
          <p:cNvPr id="17" name="Picture 16"/>
          <p:cNvPicPr>
            <a:picLocks noChangeAspect="1"/>
          </p:cNvPicPr>
          <p:nvPr/>
        </p:nvPicPr>
        <p:blipFill>
          <a:blip r:embed="rId3">
            <a:alphaModFix amt="35000"/>
          </a:blip>
          <a:stretch>
            <a:fillRect/>
          </a:stretch>
        </p:blipFill>
        <p:spPr>
          <a:xfrm>
            <a:off x="7981950" y="322876"/>
            <a:ext cx="819151" cy="885212"/>
          </a:xfrm>
          <a:prstGeom prst="rect">
            <a:avLst/>
          </a:prstGeom>
        </p:spPr>
      </p:pic>
      <p:pic>
        <p:nvPicPr>
          <p:cNvPr id="18" name="Picture 17"/>
          <p:cNvPicPr>
            <a:picLocks noChangeAspect="1"/>
          </p:cNvPicPr>
          <p:nvPr/>
        </p:nvPicPr>
        <p:blipFill>
          <a:blip r:embed="rId3"/>
          <a:stretch>
            <a:fillRect/>
          </a:stretch>
        </p:blipFill>
        <p:spPr>
          <a:xfrm>
            <a:off x="5133974" y="322876"/>
            <a:ext cx="819151" cy="885212"/>
          </a:xfrm>
          <a:prstGeom prst="rect">
            <a:avLst/>
          </a:prstGeom>
        </p:spPr>
      </p:pic>
      <p:pic>
        <p:nvPicPr>
          <p:cNvPr id="12" name="Picture 11"/>
          <p:cNvPicPr>
            <a:picLocks noChangeAspect="1"/>
          </p:cNvPicPr>
          <p:nvPr/>
        </p:nvPicPr>
        <p:blipFill>
          <a:blip r:embed="rId4"/>
          <a:stretch>
            <a:fillRect/>
          </a:stretch>
        </p:blipFill>
        <p:spPr>
          <a:xfrm>
            <a:off x="6608895" y="2397125"/>
            <a:ext cx="1738180" cy="1873144"/>
          </a:xfrm>
          <a:prstGeom prst="rect">
            <a:avLst/>
          </a:prstGeom>
        </p:spPr>
      </p:pic>
      <p:sp>
        <p:nvSpPr>
          <p:cNvPr id="11" name="Rounded Rectangular Callout 10"/>
          <p:cNvSpPr/>
          <p:nvPr/>
        </p:nvSpPr>
        <p:spPr>
          <a:xfrm>
            <a:off x="595709" y="1460500"/>
            <a:ext cx="7691041" cy="1222373"/>
          </a:xfrm>
          <a:prstGeom prst="wedgeRoundRectCallout">
            <a:avLst>
              <a:gd name="adj1" fmla="val 30357"/>
              <a:gd name="adj2" fmla="val 8231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Narration Audio – That is exactly right! The Da </a:t>
            </a:r>
            <a:r>
              <a:rPr lang="en-US" dirty="0"/>
              <a:t>V</a:t>
            </a:r>
            <a:r>
              <a:rPr lang="en-US" dirty="0" smtClean="0"/>
              <a:t>inci 1.0 can only print plastic objects, however the EOSINT M280 can print objects directly into titanium! Click the next icon to continue.</a:t>
            </a:r>
            <a:endParaRPr lang="en-US" dirty="0"/>
          </a:p>
        </p:txBody>
      </p:sp>
      <p:sp>
        <p:nvSpPr>
          <p:cNvPr id="20" name="Subtitle 2"/>
          <p:cNvSpPr txBox="1">
            <a:spLocks/>
          </p:cNvSpPr>
          <p:nvPr/>
        </p:nvSpPr>
        <p:spPr>
          <a:xfrm>
            <a:off x="631228" y="4009625"/>
            <a:ext cx="1828799" cy="777875"/>
          </a:xfrm>
          <a:prstGeom prst="rect">
            <a:avLst/>
          </a:prstGeom>
        </p:spPr>
        <p:txBody>
          <a:bodyPr vert="horz" lIns="91440" tIns="45720" rIns="91440" bIns="45720" rtlCol="0">
            <a:normAutofit/>
          </a:bodyPr>
          <a:lstStyle>
            <a:lvl1pPr marL="0" indent="0" algn="r" defTabSz="914400" rtl="0" eaLnBrk="1" latinLnBrk="0" hangingPunct="1">
              <a:spcBef>
                <a:spcPts val="600"/>
              </a:spcBef>
              <a:buFont typeface="Wingdings 2" pitchFamily="18" charset="2"/>
              <a:buNone/>
              <a:defRPr sz="1800" kern="1200">
                <a:solidFill>
                  <a:schemeClr val="bg1"/>
                </a:solidFill>
                <a:latin typeface="+mn-lt"/>
                <a:ea typeface="+mn-ea"/>
                <a:cs typeface="+mn-cs"/>
              </a:defRPr>
            </a:lvl1pPr>
            <a:lvl2pPr marL="457200" indent="0" algn="ctr" defTabSz="914400" rtl="0" eaLnBrk="1" latinLnBrk="0" hangingPunct="1">
              <a:spcBef>
                <a:spcPts val="600"/>
              </a:spcBef>
              <a:buFont typeface="Wingdings 2" pitchFamily="18" charset="2"/>
              <a:buNone/>
              <a:defRPr sz="2000" kern="1200">
                <a:solidFill>
                  <a:schemeClr val="tx1">
                    <a:tint val="75000"/>
                  </a:schemeClr>
                </a:solidFill>
                <a:latin typeface="+mn-lt"/>
                <a:ea typeface="+mn-ea"/>
                <a:cs typeface="+mn-cs"/>
              </a:defRPr>
            </a:lvl2pPr>
            <a:lvl3pPr marL="914400" indent="0" algn="ctr" defTabSz="914400" rtl="0" eaLnBrk="1" latinLnBrk="0" hangingPunct="1">
              <a:spcBef>
                <a:spcPts val="600"/>
              </a:spcBef>
              <a:buFont typeface="Wingdings 2" pitchFamily="18" charset="2"/>
              <a:buNone/>
              <a:defRPr sz="1800" kern="1200">
                <a:solidFill>
                  <a:schemeClr val="tx1">
                    <a:tint val="75000"/>
                  </a:schemeClr>
                </a:solidFill>
                <a:latin typeface="+mn-lt"/>
                <a:ea typeface="+mn-ea"/>
                <a:cs typeface="+mn-cs"/>
              </a:defRPr>
            </a:lvl3pPr>
            <a:lvl4pPr marL="1371600" indent="0" algn="ctr" defTabSz="914400" rtl="0" eaLnBrk="1" latinLnBrk="0" hangingPunct="1">
              <a:spcBef>
                <a:spcPts val="600"/>
              </a:spcBef>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Font typeface="Wingdings 2" pitchFamily="18" charset="2"/>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Wingdings 2" pitchFamily="18" charset="2"/>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Wingdings 2" pitchFamily="18" charset="2"/>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Wingdings 2" pitchFamily="18" charset="2"/>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Wingdings 2" pitchFamily="18" charset="2"/>
              <a:buNone/>
              <a:defRPr lang="en-US" sz="1800" kern="1200">
                <a:solidFill>
                  <a:schemeClr val="tx1">
                    <a:tint val="75000"/>
                  </a:schemeClr>
                </a:solidFill>
                <a:latin typeface="+mn-lt"/>
                <a:ea typeface="+mn-ea"/>
                <a:cs typeface="+mn-cs"/>
              </a:defRPr>
            </a:lvl9pPr>
          </a:lstStyle>
          <a:p>
            <a:pPr algn="l"/>
            <a:r>
              <a:rPr lang="en-US" sz="4000" smtClean="0"/>
              <a:t>True - </a:t>
            </a:r>
            <a:endParaRPr lang="en-US" sz="4000" dirty="0"/>
          </a:p>
        </p:txBody>
      </p:sp>
      <p:sp>
        <p:nvSpPr>
          <p:cNvPr id="21" name="Rectangle 20"/>
          <p:cNvSpPr/>
          <p:nvPr/>
        </p:nvSpPr>
        <p:spPr>
          <a:xfrm>
            <a:off x="2274357" y="3638744"/>
            <a:ext cx="835026" cy="12148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274357" y="5206600"/>
            <a:ext cx="835026" cy="12148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stretch>
            <a:fillRect/>
          </a:stretch>
        </p:blipFill>
        <p:spPr>
          <a:xfrm>
            <a:off x="2274357" y="5206600"/>
            <a:ext cx="835026" cy="1214837"/>
          </a:xfrm>
          <a:prstGeom prst="rect">
            <a:avLst/>
          </a:prstGeom>
        </p:spPr>
      </p:pic>
      <p:pic>
        <p:nvPicPr>
          <p:cNvPr id="14" name="Picture 13"/>
          <p:cNvPicPr>
            <a:picLocks noChangeAspect="1"/>
          </p:cNvPicPr>
          <p:nvPr/>
        </p:nvPicPr>
        <p:blipFill>
          <a:blip r:embed="rId6"/>
          <a:stretch>
            <a:fillRect/>
          </a:stretch>
        </p:blipFill>
        <p:spPr>
          <a:xfrm>
            <a:off x="4068895" y="4083037"/>
            <a:ext cx="2540000" cy="2324100"/>
          </a:xfrm>
          <a:prstGeom prst="rect">
            <a:avLst/>
          </a:prstGeom>
        </p:spPr>
      </p:pic>
      <p:sp>
        <p:nvSpPr>
          <p:cNvPr id="25" name="12-Point Star 24"/>
          <p:cNvSpPr/>
          <p:nvPr/>
        </p:nvSpPr>
        <p:spPr>
          <a:xfrm>
            <a:off x="2691870" y="3249189"/>
            <a:ext cx="2258060" cy="2042160"/>
          </a:xfrm>
          <a:prstGeom prst="star12">
            <a:avLst/>
          </a:prstGeom>
          <a:ln/>
        </p:spPr>
        <p:style>
          <a:lnRef idx="0">
            <a:schemeClr val="accent4"/>
          </a:lnRef>
          <a:fillRef idx="3">
            <a:schemeClr val="accent4"/>
          </a:fillRef>
          <a:effectRef idx="3">
            <a:schemeClr val="accent4"/>
          </a:effectRef>
          <a:fontRef idx="minor">
            <a:schemeClr val="lt1"/>
          </a:fontRef>
        </p:style>
        <p:txBody>
          <a:bodyPr/>
          <a:lstStyle/>
          <a:p>
            <a:pPr algn="ctr"/>
            <a:endParaRPr lang="en-US" sz="2000" dirty="0" smtClean="0">
              <a:solidFill>
                <a:srgbClr val="FFFF00"/>
              </a:solidFill>
            </a:endParaRPr>
          </a:p>
          <a:p>
            <a:pPr algn="ctr"/>
            <a:r>
              <a:rPr lang="en-US" sz="2000" dirty="0" smtClean="0">
                <a:solidFill>
                  <a:srgbClr val="FFFF00"/>
                </a:solidFill>
              </a:rPr>
              <a:t>Correct!</a:t>
            </a:r>
            <a:endParaRPr lang="en-US" sz="2000" dirty="0">
              <a:solidFill>
                <a:srgbClr val="FFFF00"/>
              </a:solidFill>
            </a:endParaRPr>
          </a:p>
        </p:txBody>
      </p:sp>
      <p:sp>
        <p:nvSpPr>
          <p:cNvPr id="26" name="Rectangle 25"/>
          <p:cNvSpPr/>
          <p:nvPr/>
        </p:nvSpPr>
        <p:spPr>
          <a:xfrm>
            <a:off x="4419599" y="507999"/>
            <a:ext cx="508000"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200" dirty="0" smtClean="0"/>
              <a:t>Slide</a:t>
            </a:r>
            <a:r>
              <a:rPr lang="en-US" dirty="0" smtClean="0"/>
              <a:t> 1</a:t>
            </a:r>
            <a:endParaRPr lang="en-US" dirty="0"/>
          </a:p>
        </p:txBody>
      </p:sp>
      <p:sp>
        <p:nvSpPr>
          <p:cNvPr id="27" name="TextBox 26"/>
          <p:cNvSpPr txBox="1"/>
          <p:nvPr/>
        </p:nvSpPr>
        <p:spPr>
          <a:xfrm>
            <a:off x="6465903" y="4464334"/>
            <a:ext cx="1899244" cy="646331"/>
          </a:xfrm>
          <a:prstGeom prst="rect">
            <a:avLst/>
          </a:prstGeom>
          <a:noFill/>
        </p:spPr>
        <p:txBody>
          <a:bodyPr wrap="square" rtlCol="0">
            <a:spAutoFit/>
          </a:bodyPr>
          <a:lstStyle/>
          <a:p>
            <a:r>
              <a:rPr lang="en-US" dirty="0" smtClean="0"/>
              <a:t>Sound Effect (CHA CHING!) </a:t>
            </a:r>
            <a:endParaRPr lang="en-US" dirty="0"/>
          </a:p>
        </p:txBody>
      </p:sp>
    </p:spTree>
    <p:extLst>
      <p:ext uri="{BB962C8B-B14F-4D97-AF65-F5344CB8AC3E}">
        <p14:creationId xmlns:p14="http://schemas.microsoft.com/office/powerpoint/2010/main" val="866505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953" y="2508250"/>
            <a:ext cx="5754291" cy="936625"/>
          </a:xfrm>
        </p:spPr>
        <p:txBody>
          <a:bodyPr/>
          <a:lstStyle/>
          <a:p>
            <a:pPr algn="l"/>
            <a:r>
              <a:rPr lang="en-US" sz="2000" dirty="0"/>
              <a:t>True or false, The Da Vinci 1.0 has the same printing resolution of the popular </a:t>
            </a:r>
            <a:r>
              <a:rPr lang="en-US" sz="2000" dirty="0" err="1"/>
              <a:t>Makerbot</a:t>
            </a:r>
            <a:r>
              <a:rPr lang="en-US" sz="2000" dirty="0"/>
              <a:t> 3D printer at 100 microns.</a:t>
            </a:r>
          </a:p>
        </p:txBody>
      </p:sp>
      <p:sp>
        <p:nvSpPr>
          <p:cNvPr id="3" name="Subtitle 2"/>
          <p:cNvSpPr>
            <a:spLocks noGrp="1"/>
          </p:cNvSpPr>
          <p:nvPr>
            <p:ph type="subTitle" idx="1"/>
          </p:nvPr>
        </p:nvSpPr>
        <p:spPr>
          <a:xfrm>
            <a:off x="609005" y="5206600"/>
            <a:ext cx="1828799" cy="777875"/>
          </a:xfrm>
        </p:spPr>
        <p:txBody>
          <a:bodyPr>
            <a:normAutofit/>
          </a:bodyPr>
          <a:lstStyle/>
          <a:p>
            <a:pPr algn="l"/>
            <a:r>
              <a:rPr lang="en-US" sz="4000" dirty="0" smtClean="0"/>
              <a:t>False - </a:t>
            </a:r>
            <a:endParaRPr lang="en-US" sz="4000" dirty="0"/>
          </a:p>
        </p:txBody>
      </p:sp>
      <p:sp>
        <p:nvSpPr>
          <p:cNvPr id="5" name="Rectangle 4"/>
          <p:cNvSpPr/>
          <p:nvPr/>
        </p:nvSpPr>
        <p:spPr>
          <a:xfrm>
            <a:off x="142875" y="200024"/>
            <a:ext cx="8858250" cy="11811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333376" y="507999"/>
            <a:ext cx="635000" cy="555625"/>
          </a:xfrm>
          <a:prstGeom prst="actionButtonHom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2691870" y="507999"/>
            <a:ext cx="648229" cy="555625"/>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p:cNvPr>
          <p:cNvSpPr/>
          <p:nvPr/>
        </p:nvSpPr>
        <p:spPr>
          <a:xfrm>
            <a:off x="1905000" y="507999"/>
            <a:ext cx="615950" cy="555625"/>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Action Button: Sound 8">
            <a:hlinkClick r:id="" action="ppaction://noaction" highlightClick="1">
              <a:snd r:embed="rId3" name="Applause"/>
            </a:hlinkClick>
          </p:cNvPr>
          <p:cNvSpPr/>
          <p:nvPr/>
        </p:nvSpPr>
        <p:spPr>
          <a:xfrm>
            <a:off x="3498849" y="507999"/>
            <a:ext cx="763984" cy="555625"/>
          </a:xfrm>
          <a:prstGeom prst="actionButtonSound">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Action Button: Information 9">
            <a:hlinkClick r:id="" action="ppaction://noaction" highlightClick="1"/>
          </p:cNvPr>
          <p:cNvSpPr/>
          <p:nvPr/>
        </p:nvSpPr>
        <p:spPr>
          <a:xfrm>
            <a:off x="1120777" y="507999"/>
            <a:ext cx="603250" cy="55562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alphaModFix amt="34000"/>
          </a:blip>
          <a:stretch>
            <a:fillRect/>
          </a:stretch>
        </p:blipFill>
        <p:spPr>
          <a:xfrm>
            <a:off x="6070599" y="338751"/>
            <a:ext cx="819151" cy="885212"/>
          </a:xfrm>
          <a:prstGeom prst="rect">
            <a:avLst/>
          </a:prstGeom>
        </p:spPr>
      </p:pic>
      <p:pic>
        <p:nvPicPr>
          <p:cNvPr id="16" name="Picture 15"/>
          <p:cNvPicPr>
            <a:picLocks noChangeAspect="1"/>
          </p:cNvPicPr>
          <p:nvPr/>
        </p:nvPicPr>
        <p:blipFill>
          <a:blip r:embed="rId4">
            <a:alphaModFix amt="30000"/>
          </a:blip>
          <a:stretch>
            <a:fillRect/>
          </a:stretch>
        </p:blipFill>
        <p:spPr>
          <a:xfrm>
            <a:off x="7023099" y="322876"/>
            <a:ext cx="819151" cy="885212"/>
          </a:xfrm>
          <a:prstGeom prst="rect">
            <a:avLst/>
          </a:prstGeom>
        </p:spPr>
      </p:pic>
      <p:pic>
        <p:nvPicPr>
          <p:cNvPr id="17" name="Picture 16"/>
          <p:cNvPicPr>
            <a:picLocks noChangeAspect="1"/>
          </p:cNvPicPr>
          <p:nvPr/>
        </p:nvPicPr>
        <p:blipFill>
          <a:blip r:embed="rId4">
            <a:alphaModFix amt="33000"/>
          </a:blip>
          <a:stretch>
            <a:fillRect/>
          </a:stretch>
        </p:blipFill>
        <p:spPr>
          <a:xfrm>
            <a:off x="7981950" y="322876"/>
            <a:ext cx="819151" cy="885212"/>
          </a:xfrm>
          <a:prstGeom prst="rect">
            <a:avLst/>
          </a:prstGeom>
        </p:spPr>
      </p:pic>
      <p:pic>
        <p:nvPicPr>
          <p:cNvPr id="18" name="Picture 17"/>
          <p:cNvPicPr>
            <a:picLocks noChangeAspect="1"/>
          </p:cNvPicPr>
          <p:nvPr/>
        </p:nvPicPr>
        <p:blipFill>
          <a:blip r:embed="rId4"/>
          <a:stretch>
            <a:fillRect/>
          </a:stretch>
        </p:blipFill>
        <p:spPr>
          <a:xfrm>
            <a:off x="5133974" y="322876"/>
            <a:ext cx="819151" cy="885212"/>
          </a:xfrm>
          <a:prstGeom prst="rect">
            <a:avLst/>
          </a:prstGeom>
        </p:spPr>
      </p:pic>
      <p:pic>
        <p:nvPicPr>
          <p:cNvPr id="12" name="Picture 11"/>
          <p:cNvPicPr>
            <a:picLocks noChangeAspect="1"/>
          </p:cNvPicPr>
          <p:nvPr/>
        </p:nvPicPr>
        <p:blipFill>
          <a:blip r:embed="rId5"/>
          <a:stretch>
            <a:fillRect/>
          </a:stretch>
        </p:blipFill>
        <p:spPr>
          <a:xfrm>
            <a:off x="6608895" y="2190750"/>
            <a:ext cx="1738180" cy="1873144"/>
          </a:xfrm>
          <a:prstGeom prst="rect">
            <a:avLst/>
          </a:prstGeom>
        </p:spPr>
      </p:pic>
      <p:sp>
        <p:nvSpPr>
          <p:cNvPr id="11" name="Rounded Rectangular Callout 10"/>
          <p:cNvSpPr/>
          <p:nvPr/>
        </p:nvSpPr>
        <p:spPr>
          <a:xfrm>
            <a:off x="595709" y="1539875"/>
            <a:ext cx="7691041" cy="809625"/>
          </a:xfrm>
          <a:prstGeom prst="wedgeRoundRectCallout">
            <a:avLst>
              <a:gd name="adj1" fmla="val 31595"/>
              <a:gd name="adj2" fmla="val 11348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Narration Audio - Drag the 3D Printed object on the right into the correct box on left. Select the next icon        to submit your answer!</a:t>
            </a:r>
            <a:endParaRPr lang="en-US" dirty="0"/>
          </a:p>
        </p:txBody>
      </p:sp>
      <p:sp>
        <p:nvSpPr>
          <p:cNvPr id="21" name="Rectangle 20"/>
          <p:cNvSpPr/>
          <p:nvPr/>
        </p:nvSpPr>
        <p:spPr>
          <a:xfrm>
            <a:off x="2274357" y="3638744"/>
            <a:ext cx="835026" cy="12148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274357" y="5206600"/>
            <a:ext cx="835026" cy="12148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Subtitle 2"/>
          <p:cNvSpPr txBox="1">
            <a:spLocks/>
          </p:cNvSpPr>
          <p:nvPr/>
        </p:nvSpPr>
        <p:spPr>
          <a:xfrm>
            <a:off x="631228" y="4009625"/>
            <a:ext cx="1828799" cy="777875"/>
          </a:xfrm>
          <a:prstGeom prst="rect">
            <a:avLst/>
          </a:prstGeom>
        </p:spPr>
        <p:txBody>
          <a:bodyPr vert="horz" lIns="91440" tIns="45720" rIns="91440" bIns="45720" rtlCol="0">
            <a:normAutofit/>
          </a:bodyPr>
          <a:lstStyle>
            <a:lvl1pPr marL="0" indent="0" algn="r" defTabSz="914400" rtl="0" eaLnBrk="1" latinLnBrk="0" hangingPunct="1">
              <a:spcBef>
                <a:spcPts val="600"/>
              </a:spcBef>
              <a:buFont typeface="Wingdings 2" pitchFamily="18" charset="2"/>
              <a:buNone/>
              <a:defRPr sz="1800" kern="1200">
                <a:solidFill>
                  <a:schemeClr val="bg1"/>
                </a:solidFill>
                <a:latin typeface="+mn-lt"/>
                <a:ea typeface="+mn-ea"/>
                <a:cs typeface="+mn-cs"/>
              </a:defRPr>
            </a:lvl1pPr>
            <a:lvl2pPr marL="457200" indent="0" algn="ctr" defTabSz="914400" rtl="0" eaLnBrk="1" latinLnBrk="0" hangingPunct="1">
              <a:spcBef>
                <a:spcPts val="600"/>
              </a:spcBef>
              <a:buFont typeface="Wingdings 2" pitchFamily="18" charset="2"/>
              <a:buNone/>
              <a:defRPr sz="2000" kern="1200">
                <a:solidFill>
                  <a:schemeClr val="tx1">
                    <a:tint val="75000"/>
                  </a:schemeClr>
                </a:solidFill>
                <a:latin typeface="+mn-lt"/>
                <a:ea typeface="+mn-ea"/>
                <a:cs typeface="+mn-cs"/>
              </a:defRPr>
            </a:lvl2pPr>
            <a:lvl3pPr marL="914400" indent="0" algn="ctr" defTabSz="914400" rtl="0" eaLnBrk="1" latinLnBrk="0" hangingPunct="1">
              <a:spcBef>
                <a:spcPts val="600"/>
              </a:spcBef>
              <a:buFont typeface="Wingdings 2" pitchFamily="18" charset="2"/>
              <a:buNone/>
              <a:defRPr sz="1800" kern="1200">
                <a:solidFill>
                  <a:schemeClr val="tx1">
                    <a:tint val="75000"/>
                  </a:schemeClr>
                </a:solidFill>
                <a:latin typeface="+mn-lt"/>
                <a:ea typeface="+mn-ea"/>
                <a:cs typeface="+mn-cs"/>
              </a:defRPr>
            </a:lvl3pPr>
            <a:lvl4pPr marL="1371600" indent="0" algn="ctr" defTabSz="914400" rtl="0" eaLnBrk="1" latinLnBrk="0" hangingPunct="1">
              <a:spcBef>
                <a:spcPts val="600"/>
              </a:spcBef>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Font typeface="Wingdings 2" pitchFamily="18" charset="2"/>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Wingdings 2" pitchFamily="18" charset="2"/>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Wingdings 2" pitchFamily="18" charset="2"/>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Wingdings 2" pitchFamily="18" charset="2"/>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Wingdings 2" pitchFamily="18" charset="2"/>
              <a:buNone/>
              <a:defRPr lang="en-US" sz="1800" kern="1200">
                <a:solidFill>
                  <a:schemeClr val="tx1">
                    <a:tint val="75000"/>
                  </a:schemeClr>
                </a:solidFill>
                <a:latin typeface="+mn-lt"/>
                <a:ea typeface="+mn-ea"/>
                <a:cs typeface="+mn-cs"/>
              </a:defRPr>
            </a:lvl9pPr>
          </a:lstStyle>
          <a:p>
            <a:pPr algn="l"/>
            <a:r>
              <a:rPr lang="en-US" sz="4000" smtClean="0"/>
              <a:t>True - </a:t>
            </a:r>
            <a:endParaRPr lang="en-US" sz="4000" dirty="0"/>
          </a:p>
        </p:txBody>
      </p:sp>
      <p:pic>
        <p:nvPicPr>
          <p:cNvPr id="13" name="Picture 12"/>
          <p:cNvPicPr>
            <a:picLocks noChangeAspect="1"/>
          </p:cNvPicPr>
          <p:nvPr/>
        </p:nvPicPr>
        <p:blipFill>
          <a:blip r:embed="rId6"/>
          <a:stretch>
            <a:fillRect/>
          </a:stretch>
        </p:blipFill>
        <p:spPr>
          <a:xfrm>
            <a:off x="7175501" y="4246163"/>
            <a:ext cx="835026" cy="1214837"/>
          </a:xfrm>
          <a:prstGeom prst="rect">
            <a:avLst/>
          </a:prstGeom>
        </p:spPr>
      </p:pic>
      <p:sp>
        <p:nvSpPr>
          <p:cNvPr id="23" name="Rectangle 22"/>
          <p:cNvSpPr/>
          <p:nvPr/>
        </p:nvSpPr>
        <p:spPr>
          <a:xfrm>
            <a:off x="4419599" y="507999"/>
            <a:ext cx="508000"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200" dirty="0" smtClean="0"/>
              <a:t>Slide</a:t>
            </a:r>
            <a:r>
              <a:rPr lang="en-US" dirty="0" smtClean="0"/>
              <a:t> 2</a:t>
            </a:r>
            <a:endParaRPr lang="en-US" dirty="0"/>
          </a:p>
        </p:txBody>
      </p:sp>
      <p:sp>
        <p:nvSpPr>
          <p:cNvPr id="24" name="Rectangle 23"/>
          <p:cNvSpPr/>
          <p:nvPr/>
        </p:nvSpPr>
        <p:spPr>
          <a:xfrm>
            <a:off x="4262833" y="5984475"/>
            <a:ext cx="987428"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a:t>
            </a:r>
            <a:r>
              <a:rPr lang="en-US" sz="1200" dirty="0" smtClean="0"/>
              <a:t>Exit Exam Early </a:t>
            </a:r>
            <a:endParaRPr lang="en-US" sz="1200" dirty="0"/>
          </a:p>
        </p:txBody>
      </p:sp>
      <p:sp>
        <p:nvSpPr>
          <p:cNvPr id="25" name="Action Button: Forward or Next 24">
            <a:hlinkClick r:id="" action="ppaction://hlinkshowjump?jump=nextslide" highlightClick="1"/>
          </p:cNvPr>
          <p:cNvSpPr/>
          <p:nvPr/>
        </p:nvSpPr>
        <p:spPr>
          <a:xfrm>
            <a:off x="5187947" y="2001437"/>
            <a:ext cx="324115" cy="277813"/>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662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3376" y="2936875"/>
            <a:ext cx="5754291" cy="812994"/>
          </a:xfrm>
        </p:spPr>
        <p:txBody>
          <a:bodyPr/>
          <a:lstStyle/>
          <a:p>
            <a:pPr algn="l"/>
            <a:r>
              <a:rPr lang="en-US" sz="2000" dirty="0" smtClean="0"/>
              <a:t>True or false, The Da </a:t>
            </a:r>
            <a:r>
              <a:rPr lang="en-US" sz="2000" dirty="0"/>
              <a:t>V</a:t>
            </a:r>
            <a:r>
              <a:rPr lang="en-US" sz="2000" dirty="0" smtClean="0"/>
              <a:t>inci 1.0 has the same printing resolution of the popular </a:t>
            </a:r>
            <a:r>
              <a:rPr lang="en-US" sz="2000" dirty="0" err="1" smtClean="0"/>
              <a:t>Makerbot</a:t>
            </a:r>
            <a:r>
              <a:rPr lang="en-US" sz="2000" dirty="0" smtClean="0"/>
              <a:t> 3D printer at 100 microns.</a:t>
            </a:r>
            <a:endParaRPr lang="en-US" sz="2000" dirty="0"/>
          </a:p>
        </p:txBody>
      </p:sp>
      <p:sp>
        <p:nvSpPr>
          <p:cNvPr id="3" name="Subtitle 2"/>
          <p:cNvSpPr>
            <a:spLocks noGrp="1"/>
          </p:cNvSpPr>
          <p:nvPr>
            <p:ph type="subTitle" idx="1"/>
          </p:nvPr>
        </p:nvSpPr>
        <p:spPr>
          <a:xfrm>
            <a:off x="609005" y="5206600"/>
            <a:ext cx="1828799" cy="777875"/>
          </a:xfrm>
        </p:spPr>
        <p:txBody>
          <a:bodyPr>
            <a:normAutofit/>
          </a:bodyPr>
          <a:lstStyle/>
          <a:p>
            <a:pPr algn="l"/>
            <a:r>
              <a:rPr lang="en-US" sz="4000" dirty="0" smtClean="0"/>
              <a:t>False - </a:t>
            </a:r>
            <a:endParaRPr lang="en-US" sz="4000" dirty="0"/>
          </a:p>
        </p:txBody>
      </p:sp>
      <p:sp>
        <p:nvSpPr>
          <p:cNvPr id="5" name="Rectangle 4"/>
          <p:cNvSpPr/>
          <p:nvPr/>
        </p:nvSpPr>
        <p:spPr>
          <a:xfrm>
            <a:off x="142875" y="200024"/>
            <a:ext cx="8858250" cy="11811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333376" y="507999"/>
            <a:ext cx="635000" cy="555625"/>
          </a:xfrm>
          <a:prstGeom prst="actionButtonHom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2691870" y="507999"/>
            <a:ext cx="648229" cy="555625"/>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p:cNvPr>
          <p:cNvSpPr/>
          <p:nvPr/>
        </p:nvSpPr>
        <p:spPr>
          <a:xfrm>
            <a:off x="1905000" y="507999"/>
            <a:ext cx="615950" cy="555625"/>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Action Button: Sound 8">
            <a:hlinkClick r:id="" action="ppaction://noaction" highlightClick="1">
              <a:snd r:embed="rId2" name="Applause"/>
            </a:hlinkClick>
          </p:cNvPr>
          <p:cNvSpPr/>
          <p:nvPr/>
        </p:nvSpPr>
        <p:spPr>
          <a:xfrm>
            <a:off x="3498849" y="507999"/>
            <a:ext cx="763984" cy="555625"/>
          </a:xfrm>
          <a:prstGeom prst="actionButtonSound">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Action Button: Information 9">
            <a:hlinkClick r:id="" action="ppaction://noaction" highlightClick="1"/>
          </p:cNvPr>
          <p:cNvSpPr/>
          <p:nvPr/>
        </p:nvSpPr>
        <p:spPr>
          <a:xfrm>
            <a:off x="1120777" y="507999"/>
            <a:ext cx="603250" cy="55562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alphaModFix amt="34000"/>
          </a:blip>
          <a:stretch>
            <a:fillRect/>
          </a:stretch>
        </p:blipFill>
        <p:spPr>
          <a:xfrm>
            <a:off x="6070599" y="338751"/>
            <a:ext cx="819151" cy="885212"/>
          </a:xfrm>
          <a:prstGeom prst="rect">
            <a:avLst/>
          </a:prstGeom>
        </p:spPr>
      </p:pic>
      <p:pic>
        <p:nvPicPr>
          <p:cNvPr id="16" name="Picture 15"/>
          <p:cNvPicPr>
            <a:picLocks noChangeAspect="1"/>
          </p:cNvPicPr>
          <p:nvPr/>
        </p:nvPicPr>
        <p:blipFill>
          <a:blip r:embed="rId3">
            <a:alphaModFix amt="34000"/>
          </a:blip>
          <a:stretch>
            <a:fillRect/>
          </a:stretch>
        </p:blipFill>
        <p:spPr>
          <a:xfrm>
            <a:off x="7023099" y="322876"/>
            <a:ext cx="819151" cy="885212"/>
          </a:xfrm>
          <a:prstGeom prst="rect">
            <a:avLst/>
          </a:prstGeom>
        </p:spPr>
      </p:pic>
      <p:pic>
        <p:nvPicPr>
          <p:cNvPr id="17" name="Picture 16"/>
          <p:cNvPicPr>
            <a:picLocks noChangeAspect="1"/>
          </p:cNvPicPr>
          <p:nvPr/>
        </p:nvPicPr>
        <p:blipFill>
          <a:blip r:embed="rId3">
            <a:alphaModFix amt="34000"/>
          </a:blip>
          <a:stretch>
            <a:fillRect/>
          </a:stretch>
        </p:blipFill>
        <p:spPr>
          <a:xfrm>
            <a:off x="7981950" y="322876"/>
            <a:ext cx="819151" cy="885212"/>
          </a:xfrm>
          <a:prstGeom prst="rect">
            <a:avLst/>
          </a:prstGeom>
        </p:spPr>
      </p:pic>
      <p:pic>
        <p:nvPicPr>
          <p:cNvPr id="18" name="Picture 17"/>
          <p:cNvPicPr>
            <a:picLocks noChangeAspect="1"/>
          </p:cNvPicPr>
          <p:nvPr/>
        </p:nvPicPr>
        <p:blipFill>
          <a:blip r:embed="rId3"/>
          <a:stretch>
            <a:fillRect/>
          </a:stretch>
        </p:blipFill>
        <p:spPr>
          <a:xfrm>
            <a:off x="5133974" y="322876"/>
            <a:ext cx="819151" cy="885212"/>
          </a:xfrm>
          <a:prstGeom prst="rect">
            <a:avLst/>
          </a:prstGeom>
        </p:spPr>
      </p:pic>
      <p:pic>
        <p:nvPicPr>
          <p:cNvPr id="12" name="Picture 11"/>
          <p:cNvPicPr>
            <a:picLocks noChangeAspect="1"/>
          </p:cNvPicPr>
          <p:nvPr/>
        </p:nvPicPr>
        <p:blipFill>
          <a:blip r:embed="rId4"/>
          <a:stretch>
            <a:fillRect/>
          </a:stretch>
        </p:blipFill>
        <p:spPr>
          <a:xfrm>
            <a:off x="6608895" y="2555875"/>
            <a:ext cx="1738180" cy="1873144"/>
          </a:xfrm>
          <a:prstGeom prst="rect">
            <a:avLst/>
          </a:prstGeom>
        </p:spPr>
      </p:pic>
      <p:sp>
        <p:nvSpPr>
          <p:cNvPr id="11" name="Rounded Rectangular Callout 10"/>
          <p:cNvSpPr/>
          <p:nvPr/>
        </p:nvSpPr>
        <p:spPr>
          <a:xfrm>
            <a:off x="595709" y="1460500"/>
            <a:ext cx="7691041" cy="1241619"/>
          </a:xfrm>
          <a:prstGeom prst="wedgeRoundRectCallout">
            <a:avLst>
              <a:gd name="adj1" fmla="val 31595"/>
              <a:gd name="adj2" fmla="val 11348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Narration Audio – </a:t>
            </a:r>
            <a:r>
              <a:rPr lang="en-US" dirty="0" err="1" smtClean="0"/>
              <a:t>Hrmnn</a:t>
            </a:r>
            <a:r>
              <a:rPr lang="en-US" dirty="0" smtClean="0"/>
              <a:t>…. Not so much. One of the great benefits of the Da Vinci 1.0 is that it does print at the same resolution as the </a:t>
            </a:r>
            <a:r>
              <a:rPr lang="en-US" dirty="0" err="1" smtClean="0"/>
              <a:t>Makerbot</a:t>
            </a:r>
            <a:r>
              <a:rPr lang="en-US" dirty="0" smtClean="0"/>
              <a:t>. Select the Inquiry button       for addition review.</a:t>
            </a:r>
          </a:p>
          <a:p>
            <a:endParaRPr lang="en-US" dirty="0"/>
          </a:p>
        </p:txBody>
      </p:sp>
      <p:sp>
        <p:nvSpPr>
          <p:cNvPr id="21" name="Rectangle 20"/>
          <p:cNvSpPr/>
          <p:nvPr/>
        </p:nvSpPr>
        <p:spPr>
          <a:xfrm>
            <a:off x="2274357" y="3749869"/>
            <a:ext cx="835026" cy="12148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274357" y="5206600"/>
            <a:ext cx="835026" cy="12148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Subtitle 2"/>
          <p:cNvSpPr txBox="1">
            <a:spLocks/>
          </p:cNvSpPr>
          <p:nvPr/>
        </p:nvSpPr>
        <p:spPr>
          <a:xfrm>
            <a:off x="631228" y="4009625"/>
            <a:ext cx="1828799" cy="777875"/>
          </a:xfrm>
          <a:prstGeom prst="rect">
            <a:avLst/>
          </a:prstGeom>
        </p:spPr>
        <p:txBody>
          <a:bodyPr vert="horz" lIns="91440" tIns="45720" rIns="91440" bIns="45720" rtlCol="0">
            <a:normAutofit/>
          </a:bodyPr>
          <a:lstStyle>
            <a:lvl1pPr marL="0" indent="0" algn="r" defTabSz="914400" rtl="0" eaLnBrk="1" latinLnBrk="0" hangingPunct="1">
              <a:spcBef>
                <a:spcPts val="600"/>
              </a:spcBef>
              <a:buFont typeface="Wingdings 2" pitchFamily="18" charset="2"/>
              <a:buNone/>
              <a:defRPr sz="1800" kern="1200">
                <a:solidFill>
                  <a:schemeClr val="bg1"/>
                </a:solidFill>
                <a:latin typeface="+mn-lt"/>
                <a:ea typeface="+mn-ea"/>
                <a:cs typeface="+mn-cs"/>
              </a:defRPr>
            </a:lvl1pPr>
            <a:lvl2pPr marL="457200" indent="0" algn="ctr" defTabSz="914400" rtl="0" eaLnBrk="1" latinLnBrk="0" hangingPunct="1">
              <a:spcBef>
                <a:spcPts val="600"/>
              </a:spcBef>
              <a:buFont typeface="Wingdings 2" pitchFamily="18" charset="2"/>
              <a:buNone/>
              <a:defRPr sz="2000" kern="1200">
                <a:solidFill>
                  <a:schemeClr val="tx1">
                    <a:tint val="75000"/>
                  </a:schemeClr>
                </a:solidFill>
                <a:latin typeface="+mn-lt"/>
                <a:ea typeface="+mn-ea"/>
                <a:cs typeface="+mn-cs"/>
              </a:defRPr>
            </a:lvl2pPr>
            <a:lvl3pPr marL="914400" indent="0" algn="ctr" defTabSz="914400" rtl="0" eaLnBrk="1" latinLnBrk="0" hangingPunct="1">
              <a:spcBef>
                <a:spcPts val="600"/>
              </a:spcBef>
              <a:buFont typeface="Wingdings 2" pitchFamily="18" charset="2"/>
              <a:buNone/>
              <a:defRPr sz="1800" kern="1200">
                <a:solidFill>
                  <a:schemeClr val="tx1">
                    <a:tint val="75000"/>
                  </a:schemeClr>
                </a:solidFill>
                <a:latin typeface="+mn-lt"/>
                <a:ea typeface="+mn-ea"/>
                <a:cs typeface="+mn-cs"/>
              </a:defRPr>
            </a:lvl3pPr>
            <a:lvl4pPr marL="1371600" indent="0" algn="ctr" defTabSz="914400" rtl="0" eaLnBrk="1" latinLnBrk="0" hangingPunct="1">
              <a:spcBef>
                <a:spcPts val="600"/>
              </a:spcBef>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Font typeface="Wingdings 2" pitchFamily="18" charset="2"/>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Wingdings 2" pitchFamily="18" charset="2"/>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Wingdings 2" pitchFamily="18" charset="2"/>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Wingdings 2" pitchFamily="18" charset="2"/>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Wingdings 2" pitchFamily="18" charset="2"/>
              <a:buNone/>
              <a:defRPr lang="en-US" sz="1800" kern="1200">
                <a:solidFill>
                  <a:schemeClr val="tx1">
                    <a:tint val="75000"/>
                  </a:schemeClr>
                </a:solidFill>
                <a:latin typeface="+mn-lt"/>
                <a:ea typeface="+mn-ea"/>
                <a:cs typeface="+mn-cs"/>
              </a:defRPr>
            </a:lvl9pPr>
          </a:lstStyle>
          <a:p>
            <a:pPr algn="l"/>
            <a:r>
              <a:rPr lang="en-US" sz="4000" smtClean="0"/>
              <a:t>True - </a:t>
            </a:r>
            <a:endParaRPr lang="en-US" sz="4000" dirty="0"/>
          </a:p>
        </p:txBody>
      </p:sp>
      <p:pic>
        <p:nvPicPr>
          <p:cNvPr id="13" name="Picture 12"/>
          <p:cNvPicPr>
            <a:picLocks noChangeAspect="1"/>
          </p:cNvPicPr>
          <p:nvPr/>
        </p:nvPicPr>
        <p:blipFill>
          <a:blip r:embed="rId5"/>
          <a:stretch>
            <a:fillRect/>
          </a:stretch>
        </p:blipFill>
        <p:spPr>
          <a:xfrm>
            <a:off x="2274357" y="5206600"/>
            <a:ext cx="835026" cy="1214837"/>
          </a:xfrm>
          <a:prstGeom prst="rect">
            <a:avLst/>
          </a:prstGeom>
        </p:spPr>
      </p:pic>
      <p:sp>
        <p:nvSpPr>
          <p:cNvPr id="24" name="Multiply 23"/>
          <p:cNvSpPr/>
          <p:nvPr/>
        </p:nvSpPr>
        <p:spPr>
          <a:xfrm>
            <a:off x="1590607" y="5067042"/>
            <a:ext cx="2157015" cy="1593546"/>
          </a:xfrm>
          <a:prstGeom prst="mathMultiply">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Action Button: Information 24">
            <a:hlinkClick r:id="" action="ppaction://noaction" highlightClick="1"/>
          </p:cNvPr>
          <p:cNvSpPr/>
          <p:nvPr/>
        </p:nvSpPr>
        <p:spPr>
          <a:xfrm>
            <a:off x="4483099" y="2079624"/>
            <a:ext cx="369279" cy="34012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6" name="Rectangle 25"/>
          <p:cNvSpPr/>
          <p:nvPr/>
        </p:nvSpPr>
        <p:spPr>
          <a:xfrm>
            <a:off x="4419599" y="507999"/>
            <a:ext cx="508000"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200" dirty="0" smtClean="0"/>
              <a:t>Slide</a:t>
            </a:r>
            <a:r>
              <a:rPr lang="en-US" dirty="0" smtClean="0"/>
              <a:t> 2</a:t>
            </a:r>
            <a:endParaRPr lang="en-US" dirty="0"/>
          </a:p>
        </p:txBody>
      </p:sp>
      <p:sp>
        <p:nvSpPr>
          <p:cNvPr id="27" name="Rectangle 26"/>
          <p:cNvSpPr/>
          <p:nvPr/>
        </p:nvSpPr>
        <p:spPr>
          <a:xfrm>
            <a:off x="4262833" y="5984475"/>
            <a:ext cx="987428"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a:t>
            </a:r>
            <a:r>
              <a:rPr lang="en-US" sz="1200" dirty="0" smtClean="0"/>
              <a:t>Exit Exam Early </a:t>
            </a:r>
            <a:endParaRPr lang="en-US" sz="1200" dirty="0"/>
          </a:p>
        </p:txBody>
      </p:sp>
    </p:spTree>
    <p:extLst>
      <p:ext uri="{BB962C8B-B14F-4D97-AF65-F5344CB8AC3E}">
        <p14:creationId xmlns:p14="http://schemas.microsoft.com/office/powerpoint/2010/main" val="4157238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953" y="2508250"/>
            <a:ext cx="5754291" cy="936625"/>
          </a:xfrm>
        </p:spPr>
        <p:txBody>
          <a:bodyPr/>
          <a:lstStyle/>
          <a:p>
            <a:pPr algn="l"/>
            <a:r>
              <a:rPr lang="en-US" sz="2000" dirty="0" smtClean="0"/>
              <a:t>True or false, The Da </a:t>
            </a:r>
            <a:r>
              <a:rPr lang="en-US" sz="2000" dirty="0"/>
              <a:t>V</a:t>
            </a:r>
            <a:r>
              <a:rPr lang="en-US" sz="2000" dirty="0" smtClean="0"/>
              <a:t>inci 1.0 has the same printing resolution of the popular </a:t>
            </a:r>
            <a:r>
              <a:rPr lang="en-US" sz="2000" dirty="0" err="1" smtClean="0"/>
              <a:t>Makerbot</a:t>
            </a:r>
            <a:r>
              <a:rPr lang="en-US" sz="2000" dirty="0" smtClean="0"/>
              <a:t> 3D printer at 100 microns.</a:t>
            </a:r>
            <a:endParaRPr lang="en-US" sz="2000" dirty="0"/>
          </a:p>
        </p:txBody>
      </p:sp>
      <p:sp>
        <p:nvSpPr>
          <p:cNvPr id="3" name="Subtitle 2"/>
          <p:cNvSpPr>
            <a:spLocks noGrp="1"/>
          </p:cNvSpPr>
          <p:nvPr>
            <p:ph type="subTitle" idx="1"/>
          </p:nvPr>
        </p:nvSpPr>
        <p:spPr>
          <a:xfrm>
            <a:off x="609005" y="5206600"/>
            <a:ext cx="1828799" cy="777875"/>
          </a:xfrm>
        </p:spPr>
        <p:txBody>
          <a:bodyPr>
            <a:normAutofit/>
          </a:bodyPr>
          <a:lstStyle/>
          <a:p>
            <a:pPr algn="l"/>
            <a:r>
              <a:rPr lang="en-US" sz="4000" dirty="0" smtClean="0"/>
              <a:t>False - </a:t>
            </a:r>
            <a:endParaRPr lang="en-US" sz="4000" dirty="0"/>
          </a:p>
        </p:txBody>
      </p:sp>
      <p:sp>
        <p:nvSpPr>
          <p:cNvPr id="5" name="Rectangle 4"/>
          <p:cNvSpPr/>
          <p:nvPr/>
        </p:nvSpPr>
        <p:spPr>
          <a:xfrm>
            <a:off x="142875" y="200024"/>
            <a:ext cx="8858250" cy="11811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333376" y="507999"/>
            <a:ext cx="635000" cy="555625"/>
          </a:xfrm>
          <a:prstGeom prst="actionButtonHom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2691870" y="507999"/>
            <a:ext cx="648229" cy="555625"/>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p:cNvPr>
          <p:cNvSpPr/>
          <p:nvPr/>
        </p:nvSpPr>
        <p:spPr>
          <a:xfrm>
            <a:off x="1905000" y="507999"/>
            <a:ext cx="615950" cy="555625"/>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Action Button: Sound 8">
            <a:hlinkClick r:id="" action="ppaction://noaction" highlightClick="1">
              <a:snd r:embed="rId2" name="Applause"/>
            </a:hlinkClick>
          </p:cNvPr>
          <p:cNvSpPr/>
          <p:nvPr/>
        </p:nvSpPr>
        <p:spPr>
          <a:xfrm>
            <a:off x="3498849" y="507999"/>
            <a:ext cx="763984" cy="555625"/>
          </a:xfrm>
          <a:prstGeom prst="actionButtonSound">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Action Button: Information 9">
            <a:hlinkClick r:id="" action="ppaction://noaction" highlightClick="1"/>
          </p:cNvPr>
          <p:cNvSpPr/>
          <p:nvPr/>
        </p:nvSpPr>
        <p:spPr>
          <a:xfrm>
            <a:off x="1120777" y="507999"/>
            <a:ext cx="603250" cy="55562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alphaModFix amt="30000"/>
          </a:blip>
          <a:stretch>
            <a:fillRect/>
          </a:stretch>
        </p:blipFill>
        <p:spPr>
          <a:xfrm>
            <a:off x="6070599" y="338751"/>
            <a:ext cx="819151" cy="885212"/>
          </a:xfrm>
          <a:prstGeom prst="rect">
            <a:avLst/>
          </a:prstGeom>
        </p:spPr>
      </p:pic>
      <p:pic>
        <p:nvPicPr>
          <p:cNvPr id="16" name="Picture 15"/>
          <p:cNvPicPr>
            <a:picLocks noChangeAspect="1"/>
          </p:cNvPicPr>
          <p:nvPr/>
        </p:nvPicPr>
        <p:blipFill>
          <a:blip r:embed="rId3">
            <a:alphaModFix amt="36000"/>
          </a:blip>
          <a:stretch>
            <a:fillRect/>
          </a:stretch>
        </p:blipFill>
        <p:spPr>
          <a:xfrm>
            <a:off x="7023099" y="322876"/>
            <a:ext cx="819151" cy="885212"/>
          </a:xfrm>
          <a:prstGeom prst="rect">
            <a:avLst/>
          </a:prstGeom>
        </p:spPr>
      </p:pic>
      <p:pic>
        <p:nvPicPr>
          <p:cNvPr id="17" name="Picture 16"/>
          <p:cNvPicPr>
            <a:picLocks noChangeAspect="1"/>
          </p:cNvPicPr>
          <p:nvPr/>
        </p:nvPicPr>
        <p:blipFill>
          <a:blip r:embed="rId3">
            <a:alphaModFix amt="27000"/>
          </a:blip>
          <a:stretch>
            <a:fillRect/>
          </a:stretch>
        </p:blipFill>
        <p:spPr>
          <a:xfrm>
            <a:off x="7981950" y="322876"/>
            <a:ext cx="819151" cy="885212"/>
          </a:xfrm>
          <a:prstGeom prst="rect">
            <a:avLst/>
          </a:prstGeom>
        </p:spPr>
      </p:pic>
      <p:pic>
        <p:nvPicPr>
          <p:cNvPr id="18" name="Picture 17"/>
          <p:cNvPicPr>
            <a:picLocks noChangeAspect="1"/>
          </p:cNvPicPr>
          <p:nvPr/>
        </p:nvPicPr>
        <p:blipFill>
          <a:blip r:embed="rId3"/>
          <a:stretch>
            <a:fillRect/>
          </a:stretch>
        </p:blipFill>
        <p:spPr>
          <a:xfrm>
            <a:off x="5133974" y="322876"/>
            <a:ext cx="819151" cy="885212"/>
          </a:xfrm>
          <a:prstGeom prst="rect">
            <a:avLst/>
          </a:prstGeom>
        </p:spPr>
      </p:pic>
      <p:pic>
        <p:nvPicPr>
          <p:cNvPr id="12" name="Picture 11"/>
          <p:cNvPicPr>
            <a:picLocks noChangeAspect="1"/>
          </p:cNvPicPr>
          <p:nvPr/>
        </p:nvPicPr>
        <p:blipFill>
          <a:blip r:embed="rId4"/>
          <a:stretch>
            <a:fillRect/>
          </a:stretch>
        </p:blipFill>
        <p:spPr>
          <a:xfrm>
            <a:off x="7245705" y="2178920"/>
            <a:ext cx="1472490" cy="1586824"/>
          </a:xfrm>
          <a:prstGeom prst="rect">
            <a:avLst/>
          </a:prstGeom>
        </p:spPr>
      </p:pic>
      <p:sp>
        <p:nvSpPr>
          <p:cNvPr id="11" name="Rounded Rectangular Callout 10"/>
          <p:cNvSpPr/>
          <p:nvPr/>
        </p:nvSpPr>
        <p:spPr>
          <a:xfrm>
            <a:off x="574078" y="1460501"/>
            <a:ext cx="7691041" cy="1047750"/>
          </a:xfrm>
          <a:prstGeom prst="wedgeRoundRectCallout">
            <a:avLst>
              <a:gd name="adj1" fmla="val 39232"/>
              <a:gd name="adj2" fmla="val 89238"/>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Narration Audio – That is exactly right! One of the most fantastic things about this is that the Da Vinci 1.0 is also 1/4</a:t>
            </a:r>
            <a:r>
              <a:rPr lang="en-US" baseline="30000" dirty="0" smtClean="0"/>
              <a:t>th</a:t>
            </a:r>
            <a:r>
              <a:rPr lang="en-US" dirty="0" smtClean="0"/>
              <a:t> the cost of the </a:t>
            </a:r>
            <a:r>
              <a:rPr lang="en-US" dirty="0" err="1" smtClean="0"/>
              <a:t>Makerbot</a:t>
            </a:r>
            <a:r>
              <a:rPr lang="en-US" dirty="0" smtClean="0"/>
              <a:t>! Select the next icon       to continue.</a:t>
            </a:r>
          </a:p>
          <a:p>
            <a:endParaRPr lang="en-US" dirty="0"/>
          </a:p>
        </p:txBody>
      </p:sp>
      <p:sp>
        <p:nvSpPr>
          <p:cNvPr id="20" name="Subtitle 2"/>
          <p:cNvSpPr txBox="1">
            <a:spLocks/>
          </p:cNvSpPr>
          <p:nvPr/>
        </p:nvSpPr>
        <p:spPr>
          <a:xfrm>
            <a:off x="631228" y="4009625"/>
            <a:ext cx="1828799" cy="777875"/>
          </a:xfrm>
          <a:prstGeom prst="rect">
            <a:avLst/>
          </a:prstGeom>
        </p:spPr>
        <p:txBody>
          <a:bodyPr vert="horz" lIns="91440" tIns="45720" rIns="91440" bIns="45720" rtlCol="0">
            <a:normAutofit/>
          </a:bodyPr>
          <a:lstStyle>
            <a:lvl1pPr marL="0" indent="0" algn="r" defTabSz="914400" rtl="0" eaLnBrk="1" latinLnBrk="0" hangingPunct="1">
              <a:spcBef>
                <a:spcPts val="600"/>
              </a:spcBef>
              <a:buFont typeface="Wingdings 2" pitchFamily="18" charset="2"/>
              <a:buNone/>
              <a:defRPr sz="1800" kern="1200">
                <a:solidFill>
                  <a:schemeClr val="bg1"/>
                </a:solidFill>
                <a:latin typeface="+mn-lt"/>
                <a:ea typeface="+mn-ea"/>
                <a:cs typeface="+mn-cs"/>
              </a:defRPr>
            </a:lvl1pPr>
            <a:lvl2pPr marL="457200" indent="0" algn="ctr" defTabSz="914400" rtl="0" eaLnBrk="1" latinLnBrk="0" hangingPunct="1">
              <a:spcBef>
                <a:spcPts val="600"/>
              </a:spcBef>
              <a:buFont typeface="Wingdings 2" pitchFamily="18" charset="2"/>
              <a:buNone/>
              <a:defRPr sz="2000" kern="1200">
                <a:solidFill>
                  <a:schemeClr val="tx1">
                    <a:tint val="75000"/>
                  </a:schemeClr>
                </a:solidFill>
                <a:latin typeface="+mn-lt"/>
                <a:ea typeface="+mn-ea"/>
                <a:cs typeface="+mn-cs"/>
              </a:defRPr>
            </a:lvl2pPr>
            <a:lvl3pPr marL="914400" indent="0" algn="ctr" defTabSz="914400" rtl="0" eaLnBrk="1" latinLnBrk="0" hangingPunct="1">
              <a:spcBef>
                <a:spcPts val="600"/>
              </a:spcBef>
              <a:buFont typeface="Wingdings 2" pitchFamily="18" charset="2"/>
              <a:buNone/>
              <a:defRPr sz="1800" kern="1200">
                <a:solidFill>
                  <a:schemeClr val="tx1">
                    <a:tint val="75000"/>
                  </a:schemeClr>
                </a:solidFill>
                <a:latin typeface="+mn-lt"/>
                <a:ea typeface="+mn-ea"/>
                <a:cs typeface="+mn-cs"/>
              </a:defRPr>
            </a:lvl3pPr>
            <a:lvl4pPr marL="1371600" indent="0" algn="ctr" defTabSz="914400" rtl="0" eaLnBrk="1" latinLnBrk="0" hangingPunct="1">
              <a:spcBef>
                <a:spcPts val="600"/>
              </a:spcBef>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Font typeface="Wingdings 2" pitchFamily="18" charset="2"/>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Wingdings 2" pitchFamily="18" charset="2"/>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Wingdings 2" pitchFamily="18" charset="2"/>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Wingdings 2" pitchFamily="18" charset="2"/>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Wingdings 2" pitchFamily="18" charset="2"/>
              <a:buNone/>
              <a:defRPr lang="en-US" sz="1800" kern="1200">
                <a:solidFill>
                  <a:schemeClr val="tx1">
                    <a:tint val="75000"/>
                  </a:schemeClr>
                </a:solidFill>
                <a:latin typeface="+mn-lt"/>
                <a:ea typeface="+mn-ea"/>
                <a:cs typeface="+mn-cs"/>
              </a:defRPr>
            </a:lvl9pPr>
          </a:lstStyle>
          <a:p>
            <a:pPr algn="l"/>
            <a:r>
              <a:rPr lang="en-US" sz="4000" smtClean="0"/>
              <a:t>True - </a:t>
            </a:r>
            <a:endParaRPr lang="en-US" sz="4000" dirty="0"/>
          </a:p>
        </p:txBody>
      </p:sp>
      <p:sp>
        <p:nvSpPr>
          <p:cNvPr id="21" name="Rectangle 20"/>
          <p:cNvSpPr/>
          <p:nvPr/>
        </p:nvSpPr>
        <p:spPr>
          <a:xfrm>
            <a:off x="2274357" y="3638744"/>
            <a:ext cx="835026" cy="12148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274357" y="5237950"/>
            <a:ext cx="835026" cy="12148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stretch>
            <a:fillRect/>
          </a:stretch>
        </p:blipFill>
        <p:spPr>
          <a:xfrm>
            <a:off x="2274357" y="3638744"/>
            <a:ext cx="835026" cy="1214837"/>
          </a:xfrm>
          <a:prstGeom prst="rect">
            <a:avLst/>
          </a:prstGeom>
        </p:spPr>
      </p:pic>
      <p:pic>
        <p:nvPicPr>
          <p:cNvPr id="23" name="Picture 22"/>
          <p:cNvPicPr>
            <a:picLocks noChangeAspect="1"/>
          </p:cNvPicPr>
          <p:nvPr/>
        </p:nvPicPr>
        <p:blipFill>
          <a:blip r:embed="rId6"/>
          <a:stretch>
            <a:fillRect/>
          </a:stretch>
        </p:blipFill>
        <p:spPr>
          <a:xfrm>
            <a:off x="4068895" y="4083037"/>
            <a:ext cx="2540000" cy="2324100"/>
          </a:xfrm>
          <a:prstGeom prst="rect">
            <a:avLst/>
          </a:prstGeom>
        </p:spPr>
      </p:pic>
      <p:sp>
        <p:nvSpPr>
          <p:cNvPr id="24" name="12-Point Star 23"/>
          <p:cNvSpPr/>
          <p:nvPr/>
        </p:nvSpPr>
        <p:spPr>
          <a:xfrm>
            <a:off x="2691870" y="3249189"/>
            <a:ext cx="2258060" cy="2042160"/>
          </a:xfrm>
          <a:prstGeom prst="star12">
            <a:avLst/>
          </a:prstGeom>
          <a:ln/>
        </p:spPr>
        <p:style>
          <a:lnRef idx="0">
            <a:schemeClr val="accent4"/>
          </a:lnRef>
          <a:fillRef idx="3">
            <a:schemeClr val="accent4"/>
          </a:fillRef>
          <a:effectRef idx="3">
            <a:schemeClr val="accent4"/>
          </a:effectRef>
          <a:fontRef idx="minor">
            <a:schemeClr val="lt1"/>
          </a:fontRef>
        </p:style>
        <p:txBody>
          <a:bodyPr/>
          <a:lstStyle/>
          <a:p>
            <a:pPr algn="ctr"/>
            <a:endParaRPr lang="en-US" sz="2000" dirty="0" smtClean="0">
              <a:solidFill>
                <a:srgbClr val="FFFF00"/>
              </a:solidFill>
            </a:endParaRPr>
          </a:p>
          <a:p>
            <a:pPr algn="ctr"/>
            <a:r>
              <a:rPr lang="en-US" sz="2000" dirty="0" smtClean="0">
                <a:solidFill>
                  <a:srgbClr val="FFFF00"/>
                </a:solidFill>
              </a:rPr>
              <a:t>Correct!</a:t>
            </a:r>
            <a:endParaRPr lang="en-US" sz="2000" dirty="0">
              <a:solidFill>
                <a:srgbClr val="FFFF00"/>
              </a:solidFill>
            </a:endParaRPr>
          </a:p>
        </p:txBody>
      </p:sp>
      <p:sp>
        <p:nvSpPr>
          <p:cNvPr id="25" name="Rectangle 24"/>
          <p:cNvSpPr/>
          <p:nvPr/>
        </p:nvSpPr>
        <p:spPr>
          <a:xfrm>
            <a:off x="4419599" y="507999"/>
            <a:ext cx="508000"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200" dirty="0" smtClean="0"/>
              <a:t>Slide</a:t>
            </a:r>
            <a:r>
              <a:rPr lang="en-US" dirty="0" smtClean="0"/>
              <a:t> 2</a:t>
            </a:r>
            <a:endParaRPr lang="en-US" dirty="0"/>
          </a:p>
        </p:txBody>
      </p:sp>
      <p:sp>
        <p:nvSpPr>
          <p:cNvPr id="27" name="Action Button: Forward or Next 26">
            <a:hlinkClick r:id="" action="ppaction://hlinkshowjump?jump=nextslide" highlightClick="1"/>
          </p:cNvPr>
          <p:cNvSpPr/>
          <p:nvPr/>
        </p:nvSpPr>
        <p:spPr>
          <a:xfrm>
            <a:off x="2814901" y="2040013"/>
            <a:ext cx="324115" cy="277813"/>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4" name="TextBox 3"/>
          <p:cNvSpPr txBox="1"/>
          <p:nvPr/>
        </p:nvSpPr>
        <p:spPr>
          <a:xfrm>
            <a:off x="6608895" y="4207250"/>
            <a:ext cx="1899244" cy="646331"/>
          </a:xfrm>
          <a:prstGeom prst="rect">
            <a:avLst/>
          </a:prstGeom>
          <a:noFill/>
        </p:spPr>
        <p:txBody>
          <a:bodyPr wrap="square" rtlCol="0">
            <a:spAutoFit/>
          </a:bodyPr>
          <a:lstStyle/>
          <a:p>
            <a:r>
              <a:rPr lang="en-US" dirty="0" smtClean="0"/>
              <a:t>Sound Effect (CHA CHING!) </a:t>
            </a:r>
            <a:endParaRPr lang="en-US" dirty="0"/>
          </a:p>
        </p:txBody>
      </p:sp>
    </p:spTree>
    <p:extLst>
      <p:ext uri="{BB962C8B-B14F-4D97-AF65-F5344CB8AC3E}">
        <p14:creationId xmlns:p14="http://schemas.microsoft.com/office/powerpoint/2010/main" val="1938821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953" y="2508250"/>
            <a:ext cx="5754291" cy="714375"/>
          </a:xfrm>
        </p:spPr>
        <p:txBody>
          <a:bodyPr/>
          <a:lstStyle/>
          <a:p>
            <a:pPr algn="l"/>
            <a:r>
              <a:rPr lang="en-US" sz="2000" dirty="0" smtClean="0"/>
              <a:t>What kind of filament is used by the Imagine 3D printer?</a:t>
            </a:r>
            <a:endParaRPr lang="en-US" sz="2000" dirty="0"/>
          </a:p>
        </p:txBody>
      </p:sp>
      <p:sp>
        <p:nvSpPr>
          <p:cNvPr id="5" name="Rectangle 4"/>
          <p:cNvSpPr/>
          <p:nvPr/>
        </p:nvSpPr>
        <p:spPr>
          <a:xfrm>
            <a:off x="142875" y="200024"/>
            <a:ext cx="8858250" cy="11811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333376" y="507999"/>
            <a:ext cx="635000" cy="555625"/>
          </a:xfrm>
          <a:prstGeom prst="actionButtonHom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2691870" y="507999"/>
            <a:ext cx="648229" cy="555625"/>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p:cNvPr>
          <p:cNvSpPr/>
          <p:nvPr/>
        </p:nvSpPr>
        <p:spPr>
          <a:xfrm>
            <a:off x="1905000" y="507999"/>
            <a:ext cx="615950" cy="555625"/>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Action Button: Sound 8">
            <a:hlinkClick r:id="" action="ppaction://noaction" highlightClick="1">
              <a:snd r:embed="rId3" name="Applause"/>
            </a:hlinkClick>
          </p:cNvPr>
          <p:cNvSpPr/>
          <p:nvPr/>
        </p:nvSpPr>
        <p:spPr>
          <a:xfrm>
            <a:off x="3498849" y="507999"/>
            <a:ext cx="763984" cy="555625"/>
          </a:xfrm>
          <a:prstGeom prst="actionButtonSound">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Action Button: Information 9">
            <a:hlinkClick r:id="" action="ppaction://noaction" highlightClick="1"/>
          </p:cNvPr>
          <p:cNvSpPr/>
          <p:nvPr/>
        </p:nvSpPr>
        <p:spPr>
          <a:xfrm>
            <a:off x="1120777" y="507999"/>
            <a:ext cx="603250" cy="55562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stretch>
            <a:fillRect/>
          </a:stretch>
        </p:blipFill>
        <p:spPr>
          <a:xfrm>
            <a:off x="6070599" y="338751"/>
            <a:ext cx="819151" cy="885212"/>
          </a:xfrm>
          <a:prstGeom prst="rect">
            <a:avLst/>
          </a:prstGeom>
        </p:spPr>
      </p:pic>
      <p:pic>
        <p:nvPicPr>
          <p:cNvPr id="16" name="Picture 15"/>
          <p:cNvPicPr>
            <a:picLocks noChangeAspect="1"/>
          </p:cNvPicPr>
          <p:nvPr/>
        </p:nvPicPr>
        <p:blipFill>
          <a:blip r:embed="rId4">
            <a:alphaModFix amt="30000"/>
          </a:blip>
          <a:stretch>
            <a:fillRect/>
          </a:stretch>
        </p:blipFill>
        <p:spPr>
          <a:xfrm>
            <a:off x="7023099" y="322876"/>
            <a:ext cx="819151" cy="885212"/>
          </a:xfrm>
          <a:prstGeom prst="rect">
            <a:avLst/>
          </a:prstGeom>
        </p:spPr>
      </p:pic>
      <p:pic>
        <p:nvPicPr>
          <p:cNvPr id="17" name="Picture 16"/>
          <p:cNvPicPr>
            <a:picLocks noChangeAspect="1"/>
          </p:cNvPicPr>
          <p:nvPr/>
        </p:nvPicPr>
        <p:blipFill>
          <a:blip r:embed="rId4">
            <a:alphaModFix amt="32000"/>
          </a:blip>
          <a:stretch>
            <a:fillRect/>
          </a:stretch>
        </p:blipFill>
        <p:spPr>
          <a:xfrm>
            <a:off x="7981950" y="322876"/>
            <a:ext cx="819151" cy="885212"/>
          </a:xfrm>
          <a:prstGeom prst="rect">
            <a:avLst/>
          </a:prstGeom>
        </p:spPr>
      </p:pic>
      <p:pic>
        <p:nvPicPr>
          <p:cNvPr id="18" name="Picture 17"/>
          <p:cNvPicPr>
            <a:picLocks noChangeAspect="1"/>
          </p:cNvPicPr>
          <p:nvPr/>
        </p:nvPicPr>
        <p:blipFill>
          <a:blip r:embed="rId4">
            <a:duotone>
              <a:prstClr val="black"/>
              <a:schemeClr val="accent3">
                <a:tint val="45000"/>
                <a:satMod val="400000"/>
              </a:schemeClr>
            </a:duotone>
          </a:blip>
          <a:stretch>
            <a:fillRect/>
          </a:stretch>
        </p:blipFill>
        <p:spPr>
          <a:xfrm>
            <a:off x="5133974" y="322876"/>
            <a:ext cx="819151" cy="885212"/>
          </a:xfrm>
          <a:prstGeom prst="rect">
            <a:avLst/>
          </a:prstGeom>
        </p:spPr>
      </p:pic>
      <p:pic>
        <p:nvPicPr>
          <p:cNvPr id="4" name="Picture 3"/>
          <p:cNvPicPr>
            <a:picLocks noChangeAspect="1"/>
          </p:cNvPicPr>
          <p:nvPr/>
        </p:nvPicPr>
        <p:blipFill>
          <a:blip r:embed="rId5"/>
          <a:stretch>
            <a:fillRect/>
          </a:stretch>
        </p:blipFill>
        <p:spPr>
          <a:xfrm>
            <a:off x="7565461" y="2077379"/>
            <a:ext cx="1153090" cy="1145246"/>
          </a:xfrm>
          <a:prstGeom prst="rect">
            <a:avLst/>
          </a:prstGeom>
        </p:spPr>
      </p:pic>
      <p:sp>
        <p:nvSpPr>
          <p:cNvPr id="11" name="Rounded Rectangular Callout 10"/>
          <p:cNvSpPr/>
          <p:nvPr/>
        </p:nvSpPr>
        <p:spPr>
          <a:xfrm>
            <a:off x="595709" y="1539875"/>
            <a:ext cx="7691041" cy="809625"/>
          </a:xfrm>
          <a:prstGeom prst="wedgeRoundRectCallout">
            <a:avLst>
              <a:gd name="adj1" fmla="val 42534"/>
              <a:gd name="adj2" fmla="val 8603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Narrated text with Audio – Drag the correct image of Filament onto the left into the 3D printer image on the right to submit your answer!</a:t>
            </a:r>
            <a:endParaRPr lang="en-US" dirty="0"/>
          </a:p>
        </p:txBody>
      </p:sp>
      <p:pic>
        <p:nvPicPr>
          <p:cNvPr id="14" name="Picture 13"/>
          <p:cNvPicPr>
            <a:picLocks noChangeAspect="1"/>
          </p:cNvPicPr>
          <p:nvPr/>
        </p:nvPicPr>
        <p:blipFill>
          <a:blip r:embed="rId4"/>
          <a:stretch>
            <a:fillRect/>
          </a:stretch>
        </p:blipFill>
        <p:spPr>
          <a:xfrm>
            <a:off x="5803602" y="3771167"/>
            <a:ext cx="2438994" cy="2635687"/>
          </a:xfrm>
          <a:prstGeom prst="rect">
            <a:avLst/>
          </a:prstGeom>
        </p:spPr>
      </p:pic>
      <p:sp>
        <p:nvSpPr>
          <p:cNvPr id="25" name="Rectangle 24"/>
          <p:cNvSpPr/>
          <p:nvPr/>
        </p:nvSpPr>
        <p:spPr>
          <a:xfrm>
            <a:off x="4419599" y="507999"/>
            <a:ext cx="508000"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200" dirty="0" smtClean="0"/>
              <a:t>Slide</a:t>
            </a:r>
            <a:r>
              <a:rPr lang="en-US" dirty="0" smtClean="0"/>
              <a:t> 3</a:t>
            </a:r>
            <a:endParaRPr lang="en-US" dirty="0"/>
          </a:p>
        </p:txBody>
      </p:sp>
      <p:sp>
        <p:nvSpPr>
          <p:cNvPr id="26" name="Rectangle 25"/>
          <p:cNvSpPr/>
          <p:nvPr/>
        </p:nvSpPr>
        <p:spPr>
          <a:xfrm>
            <a:off x="4262833" y="5984475"/>
            <a:ext cx="987428"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a:t>
            </a:r>
            <a:r>
              <a:rPr lang="en-US" sz="1200" dirty="0" smtClean="0"/>
              <a:t>Exit Exam Early </a:t>
            </a:r>
            <a:endParaRPr lang="en-US" sz="1200" dirty="0"/>
          </a:p>
        </p:txBody>
      </p:sp>
      <p:pic>
        <p:nvPicPr>
          <p:cNvPr id="30" name="Picture 29"/>
          <p:cNvPicPr>
            <a:picLocks noChangeAspect="1"/>
          </p:cNvPicPr>
          <p:nvPr/>
        </p:nvPicPr>
        <p:blipFill>
          <a:blip r:embed="rId6"/>
          <a:stretch>
            <a:fillRect/>
          </a:stretch>
        </p:blipFill>
        <p:spPr>
          <a:xfrm>
            <a:off x="875675" y="4398389"/>
            <a:ext cx="784223" cy="582472"/>
          </a:xfrm>
          <a:prstGeom prst="rect">
            <a:avLst/>
          </a:prstGeom>
        </p:spPr>
      </p:pic>
      <p:sp>
        <p:nvSpPr>
          <p:cNvPr id="31" name="TextBox 30"/>
          <p:cNvSpPr txBox="1"/>
          <p:nvPr/>
        </p:nvSpPr>
        <p:spPr>
          <a:xfrm>
            <a:off x="1790700" y="5250646"/>
            <a:ext cx="1460500" cy="338554"/>
          </a:xfrm>
          <a:prstGeom prst="rect">
            <a:avLst/>
          </a:prstGeom>
          <a:noFill/>
        </p:spPr>
        <p:txBody>
          <a:bodyPr wrap="square" rtlCol="0">
            <a:spAutoFit/>
          </a:bodyPr>
          <a:lstStyle/>
          <a:p>
            <a:r>
              <a:rPr lang="en-US" sz="1600" dirty="0" smtClean="0"/>
              <a:t>Plastic Spool</a:t>
            </a:r>
            <a:endParaRPr lang="en-US" sz="1600" dirty="0"/>
          </a:p>
        </p:txBody>
      </p:sp>
      <p:sp>
        <p:nvSpPr>
          <p:cNvPr id="32" name="TextBox 31"/>
          <p:cNvSpPr txBox="1"/>
          <p:nvPr/>
        </p:nvSpPr>
        <p:spPr>
          <a:xfrm>
            <a:off x="1790700" y="4488418"/>
            <a:ext cx="1292224" cy="338554"/>
          </a:xfrm>
          <a:prstGeom prst="rect">
            <a:avLst/>
          </a:prstGeom>
          <a:noFill/>
        </p:spPr>
        <p:txBody>
          <a:bodyPr wrap="square" rtlCol="0">
            <a:spAutoFit/>
          </a:bodyPr>
          <a:lstStyle/>
          <a:p>
            <a:r>
              <a:rPr lang="en-US" sz="1600" dirty="0" smtClean="0"/>
              <a:t>Chocolate</a:t>
            </a:r>
          </a:p>
        </p:txBody>
      </p:sp>
      <p:sp>
        <p:nvSpPr>
          <p:cNvPr id="33" name="TextBox 32"/>
          <p:cNvSpPr txBox="1"/>
          <p:nvPr/>
        </p:nvSpPr>
        <p:spPr>
          <a:xfrm>
            <a:off x="1790700" y="3834903"/>
            <a:ext cx="1047750" cy="338554"/>
          </a:xfrm>
          <a:prstGeom prst="rect">
            <a:avLst/>
          </a:prstGeom>
          <a:noFill/>
        </p:spPr>
        <p:txBody>
          <a:bodyPr wrap="square" rtlCol="0">
            <a:spAutoFit/>
          </a:bodyPr>
          <a:lstStyle/>
          <a:p>
            <a:r>
              <a:rPr lang="en-US" sz="1600" dirty="0" smtClean="0"/>
              <a:t>Titanium</a:t>
            </a:r>
            <a:endParaRPr lang="en-US" sz="1600" dirty="0"/>
          </a:p>
        </p:txBody>
      </p:sp>
      <p:pic>
        <p:nvPicPr>
          <p:cNvPr id="34" name="Picture 33"/>
          <p:cNvPicPr>
            <a:picLocks noChangeAspect="1"/>
          </p:cNvPicPr>
          <p:nvPr/>
        </p:nvPicPr>
        <p:blipFill>
          <a:blip r:embed="rId7"/>
          <a:stretch>
            <a:fillRect/>
          </a:stretch>
        </p:blipFill>
        <p:spPr>
          <a:xfrm>
            <a:off x="853452" y="5125751"/>
            <a:ext cx="784223" cy="668042"/>
          </a:xfrm>
          <a:prstGeom prst="rect">
            <a:avLst/>
          </a:prstGeom>
        </p:spPr>
      </p:pic>
      <p:pic>
        <p:nvPicPr>
          <p:cNvPr id="35" name="Picture 34"/>
          <p:cNvPicPr>
            <a:picLocks noChangeAspect="1"/>
          </p:cNvPicPr>
          <p:nvPr/>
        </p:nvPicPr>
        <p:blipFill>
          <a:blip r:embed="rId8"/>
          <a:stretch>
            <a:fillRect/>
          </a:stretch>
        </p:blipFill>
        <p:spPr>
          <a:xfrm>
            <a:off x="873126" y="3498978"/>
            <a:ext cx="764549" cy="764549"/>
          </a:xfrm>
          <a:prstGeom prst="rect">
            <a:avLst/>
          </a:prstGeom>
        </p:spPr>
      </p:pic>
      <p:pic>
        <p:nvPicPr>
          <p:cNvPr id="36" name="Picture 35"/>
          <p:cNvPicPr>
            <a:picLocks noChangeAspect="1"/>
          </p:cNvPicPr>
          <p:nvPr/>
        </p:nvPicPr>
        <p:blipFill>
          <a:blip r:embed="rId9"/>
          <a:stretch>
            <a:fillRect/>
          </a:stretch>
        </p:blipFill>
        <p:spPr>
          <a:xfrm>
            <a:off x="885202" y="5854693"/>
            <a:ext cx="800727" cy="573855"/>
          </a:xfrm>
          <a:prstGeom prst="rect">
            <a:avLst/>
          </a:prstGeom>
        </p:spPr>
      </p:pic>
      <p:sp>
        <p:nvSpPr>
          <p:cNvPr id="37" name="TextBox 36"/>
          <p:cNvSpPr txBox="1"/>
          <p:nvPr/>
        </p:nvSpPr>
        <p:spPr>
          <a:xfrm>
            <a:off x="1790699" y="5983936"/>
            <a:ext cx="1908175" cy="338554"/>
          </a:xfrm>
          <a:prstGeom prst="rect">
            <a:avLst/>
          </a:prstGeom>
          <a:noFill/>
        </p:spPr>
        <p:txBody>
          <a:bodyPr wrap="square" rtlCol="0">
            <a:spAutoFit/>
          </a:bodyPr>
          <a:lstStyle/>
          <a:p>
            <a:r>
              <a:rPr lang="en-US" sz="1600" dirty="0" smtClean="0"/>
              <a:t>Plastic Powder</a:t>
            </a:r>
            <a:endParaRPr lang="en-US" sz="1600" dirty="0"/>
          </a:p>
        </p:txBody>
      </p:sp>
      <p:pic>
        <p:nvPicPr>
          <p:cNvPr id="38" name="Picture 37"/>
          <p:cNvPicPr>
            <a:picLocks noChangeAspect="1"/>
          </p:cNvPicPr>
          <p:nvPr/>
        </p:nvPicPr>
        <p:blipFill>
          <a:blip r:embed="rId10"/>
          <a:stretch>
            <a:fillRect/>
          </a:stretch>
        </p:blipFill>
        <p:spPr>
          <a:xfrm>
            <a:off x="3251200" y="3461289"/>
            <a:ext cx="749300" cy="693486"/>
          </a:xfrm>
          <a:prstGeom prst="rect">
            <a:avLst/>
          </a:prstGeom>
        </p:spPr>
      </p:pic>
      <p:sp>
        <p:nvSpPr>
          <p:cNvPr id="39" name="TextBox 38"/>
          <p:cNvSpPr txBox="1"/>
          <p:nvPr/>
        </p:nvSpPr>
        <p:spPr>
          <a:xfrm>
            <a:off x="4044949" y="3661747"/>
            <a:ext cx="1908175" cy="338554"/>
          </a:xfrm>
          <a:prstGeom prst="rect">
            <a:avLst/>
          </a:prstGeom>
          <a:noFill/>
        </p:spPr>
        <p:txBody>
          <a:bodyPr wrap="square" rtlCol="0">
            <a:spAutoFit/>
          </a:bodyPr>
          <a:lstStyle/>
          <a:p>
            <a:r>
              <a:rPr lang="en-US" sz="1600" dirty="0" smtClean="0"/>
              <a:t>Pancake Batter</a:t>
            </a:r>
          </a:p>
        </p:txBody>
      </p:sp>
    </p:spTree>
    <p:extLst>
      <p:ext uri="{BB962C8B-B14F-4D97-AF65-F5344CB8AC3E}">
        <p14:creationId xmlns:p14="http://schemas.microsoft.com/office/powerpoint/2010/main" val="3787467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953" y="2508250"/>
            <a:ext cx="5754291" cy="714375"/>
          </a:xfrm>
        </p:spPr>
        <p:txBody>
          <a:bodyPr/>
          <a:lstStyle/>
          <a:p>
            <a:pPr algn="l"/>
            <a:r>
              <a:rPr lang="en-US" sz="2000" dirty="0" smtClean="0"/>
              <a:t>What kind of filament is used by the Imagine 3D printer?</a:t>
            </a:r>
            <a:endParaRPr lang="en-US" sz="2000" dirty="0"/>
          </a:p>
        </p:txBody>
      </p:sp>
      <p:sp>
        <p:nvSpPr>
          <p:cNvPr id="5" name="Rectangle 4"/>
          <p:cNvSpPr/>
          <p:nvPr/>
        </p:nvSpPr>
        <p:spPr>
          <a:xfrm>
            <a:off x="142875" y="200024"/>
            <a:ext cx="8858250" cy="118110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333376" y="507999"/>
            <a:ext cx="635000" cy="555625"/>
          </a:xfrm>
          <a:prstGeom prst="actionButtonHom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2691870" y="507999"/>
            <a:ext cx="648229" cy="555625"/>
          </a:xfrm>
          <a:prstGeom prst="actionButtonForwardNex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p:cNvPr>
          <p:cNvSpPr/>
          <p:nvPr/>
        </p:nvSpPr>
        <p:spPr>
          <a:xfrm>
            <a:off x="1905000" y="507999"/>
            <a:ext cx="615950" cy="555625"/>
          </a:xfrm>
          <a:prstGeom prst="actionButtonBackPrevio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Action Button: Sound 8">
            <a:hlinkClick r:id="" action="ppaction://noaction" highlightClick="1">
              <a:snd r:embed="rId3" name="Applause"/>
            </a:hlinkClick>
          </p:cNvPr>
          <p:cNvSpPr/>
          <p:nvPr/>
        </p:nvSpPr>
        <p:spPr>
          <a:xfrm>
            <a:off x="3498849" y="507999"/>
            <a:ext cx="763984" cy="555625"/>
          </a:xfrm>
          <a:prstGeom prst="actionButtonSound">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0" name="Action Button: Information 9">
            <a:hlinkClick r:id="" action="ppaction://noaction" highlightClick="1"/>
          </p:cNvPr>
          <p:cNvSpPr/>
          <p:nvPr/>
        </p:nvSpPr>
        <p:spPr>
          <a:xfrm>
            <a:off x="1120777" y="507999"/>
            <a:ext cx="603250" cy="555625"/>
          </a:xfrm>
          <a:prstGeom prst="actionButtonInformation">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stretch>
            <a:fillRect/>
          </a:stretch>
        </p:blipFill>
        <p:spPr>
          <a:xfrm>
            <a:off x="6070599" y="338751"/>
            <a:ext cx="819151" cy="885212"/>
          </a:xfrm>
          <a:prstGeom prst="rect">
            <a:avLst/>
          </a:prstGeom>
        </p:spPr>
      </p:pic>
      <p:pic>
        <p:nvPicPr>
          <p:cNvPr id="16" name="Picture 15"/>
          <p:cNvPicPr>
            <a:picLocks noChangeAspect="1"/>
          </p:cNvPicPr>
          <p:nvPr/>
        </p:nvPicPr>
        <p:blipFill>
          <a:blip r:embed="rId4">
            <a:alphaModFix amt="30000"/>
          </a:blip>
          <a:stretch>
            <a:fillRect/>
          </a:stretch>
        </p:blipFill>
        <p:spPr>
          <a:xfrm>
            <a:off x="7023099" y="322876"/>
            <a:ext cx="819151" cy="885212"/>
          </a:xfrm>
          <a:prstGeom prst="rect">
            <a:avLst/>
          </a:prstGeom>
        </p:spPr>
      </p:pic>
      <p:pic>
        <p:nvPicPr>
          <p:cNvPr id="17" name="Picture 16"/>
          <p:cNvPicPr>
            <a:picLocks noChangeAspect="1"/>
          </p:cNvPicPr>
          <p:nvPr/>
        </p:nvPicPr>
        <p:blipFill>
          <a:blip r:embed="rId4">
            <a:alphaModFix amt="30000"/>
          </a:blip>
          <a:stretch>
            <a:fillRect/>
          </a:stretch>
        </p:blipFill>
        <p:spPr>
          <a:xfrm>
            <a:off x="7981950" y="322876"/>
            <a:ext cx="819151" cy="885212"/>
          </a:xfrm>
          <a:prstGeom prst="rect">
            <a:avLst/>
          </a:prstGeom>
        </p:spPr>
      </p:pic>
      <p:pic>
        <p:nvPicPr>
          <p:cNvPr id="18" name="Picture 17"/>
          <p:cNvPicPr>
            <a:picLocks noChangeAspect="1"/>
          </p:cNvPicPr>
          <p:nvPr/>
        </p:nvPicPr>
        <p:blipFill>
          <a:blip r:embed="rId4">
            <a:duotone>
              <a:prstClr val="black"/>
              <a:schemeClr val="accent3">
                <a:tint val="45000"/>
                <a:satMod val="400000"/>
              </a:schemeClr>
            </a:duotone>
          </a:blip>
          <a:stretch>
            <a:fillRect/>
          </a:stretch>
        </p:blipFill>
        <p:spPr>
          <a:xfrm>
            <a:off x="5133974" y="322876"/>
            <a:ext cx="819151" cy="885212"/>
          </a:xfrm>
          <a:prstGeom prst="rect">
            <a:avLst/>
          </a:prstGeom>
        </p:spPr>
      </p:pic>
      <p:pic>
        <p:nvPicPr>
          <p:cNvPr id="4" name="Picture 3"/>
          <p:cNvPicPr>
            <a:picLocks noChangeAspect="1"/>
          </p:cNvPicPr>
          <p:nvPr/>
        </p:nvPicPr>
        <p:blipFill>
          <a:blip r:embed="rId5"/>
          <a:stretch>
            <a:fillRect/>
          </a:stretch>
        </p:blipFill>
        <p:spPr>
          <a:xfrm>
            <a:off x="7565461" y="2077379"/>
            <a:ext cx="1153090" cy="1145246"/>
          </a:xfrm>
          <a:prstGeom prst="rect">
            <a:avLst/>
          </a:prstGeom>
        </p:spPr>
      </p:pic>
      <p:sp>
        <p:nvSpPr>
          <p:cNvPr id="11" name="Rounded Rectangular Callout 10"/>
          <p:cNvSpPr/>
          <p:nvPr/>
        </p:nvSpPr>
        <p:spPr>
          <a:xfrm>
            <a:off x="595709" y="1539875"/>
            <a:ext cx="7691041" cy="809625"/>
          </a:xfrm>
          <a:prstGeom prst="wedgeRoundRectCallout">
            <a:avLst>
              <a:gd name="adj1" fmla="val 42534"/>
              <a:gd name="adj2" fmla="val 8603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Narrated text with Audio- </a:t>
            </a:r>
            <a:r>
              <a:rPr lang="en-US" dirty="0" err="1" smtClean="0"/>
              <a:t>Hrmn</a:t>
            </a:r>
            <a:r>
              <a:rPr lang="en-US" dirty="0" smtClean="0"/>
              <a:t>… not so much. As great at the Imagine 3D printer is, it does not print pancakes. Select the inquiry button to review if needed!!</a:t>
            </a:r>
            <a:endParaRPr lang="en-US" dirty="0"/>
          </a:p>
        </p:txBody>
      </p:sp>
      <p:pic>
        <p:nvPicPr>
          <p:cNvPr id="14" name="Picture 13"/>
          <p:cNvPicPr>
            <a:picLocks noChangeAspect="1"/>
          </p:cNvPicPr>
          <p:nvPr/>
        </p:nvPicPr>
        <p:blipFill>
          <a:blip r:embed="rId4"/>
          <a:stretch>
            <a:fillRect/>
          </a:stretch>
        </p:blipFill>
        <p:spPr>
          <a:xfrm>
            <a:off x="5803602" y="3771167"/>
            <a:ext cx="2438994" cy="2635687"/>
          </a:xfrm>
          <a:prstGeom prst="rect">
            <a:avLst/>
          </a:prstGeom>
        </p:spPr>
      </p:pic>
      <p:sp>
        <p:nvSpPr>
          <p:cNvPr id="25" name="Rectangle 24"/>
          <p:cNvSpPr/>
          <p:nvPr/>
        </p:nvSpPr>
        <p:spPr>
          <a:xfrm>
            <a:off x="4419599" y="507999"/>
            <a:ext cx="508000"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200" dirty="0" smtClean="0"/>
              <a:t>Slide</a:t>
            </a:r>
            <a:r>
              <a:rPr lang="en-US" dirty="0" smtClean="0"/>
              <a:t> 3</a:t>
            </a:r>
            <a:endParaRPr lang="en-US" dirty="0"/>
          </a:p>
        </p:txBody>
      </p:sp>
      <p:sp>
        <p:nvSpPr>
          <p:cNvPr id="26" name="Rectangle 25"/>
          <p:cNvSpPr/>
          <p:nvPr/>
        </p:nvSpPr>
        <p:spPr>
          <a:xfrm>
            <a:off x="4262833" y="5984475"/>
            <a:ext cx="987428" cy="555625"/>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a:t>
            </a:r>
            <a:r>
              <a:rPr lang="en-US" sz="1200" dirty="0" smtClean="0"/>
              <a:t>Exit Exam Early </a:t>
            </a:r>
            <a:endParaRPr lang="en-US" sz="1200" dirty="0"/>
          </a:p>
        </p:txBody>
      </p:sp>
      <p:pic>
        <p:nvPicPr>
          <p:cNvPr id="30" name="Picture 29"/>
          <p:cNvPicPr>
            <a:picLocks noChangeAspect="1"/>
          </p:cNvPicPr>
          <p:nvPr/>
        </p:nvPicPr>
        <p:blipFill>
          <a:blip r:embed="rId6"/>
          <a:stretch>
            <a:fillRect/>
          </a:stretch>
        </p:blipFill>
        <p:spPr>
          <a:xfrm>
            <a:off x="875675" y="4398389"/>
            <a:ext cx="784223" cy="582472"/>
          </a:xfrm>
          <a:prstGeom prst="rect">
            <a:avLst/>
          </a:prstGeom>
        </p:spPr>
      </p:pic>
      <p:sp>
        <p:nvSpPr>
          <p:cNvPr id="31" name="TextBox 30"/>
          <p:cNvSpPr txBox="1"/>
          <p:nvPr/>
        </p:nvSpPr>
        <p:spPr>
          <a:xfrm>
            <a:off x="1790700" y="5250646"/>
            <a:ext cx="1460500" cy="338554"/>
          </a:xfrm>
          <a:prstGeom prst="rect">
            <a:avLst/>
          </a:prstGeom>
          <a:noFill/>
        </p:spPr>
        <p:txBody>
          <a:bodyPr wrap="square" rtlCol="0">
            <a:spAutoFit/>
          </a:bodyPr>
          <a:lstStyle/>
          <a:p>
            <a:r>
              <a:rPr lang="en-US" sz="1600" dirty="0" smtClean="0"/>
              <a:t>Plastic Spool</a:t>
            </a:r>
            <a:endParaRPr lang="en-US" sz="1600" dirty="0"/>
          </a:p>
        </p:txBody>
      </p:sp>
      <p:sp>
        <p:nvSpPr>
          <p:cNvPr id="32" name="TextBox 31"/>
          <p:cNvSpPr txBox="1"/>
          <p:nvPr/>
        </p:nvSpPr>
        <p:spPr>
          <a:xfrm>
            <a:off x="1790700" y="4488418"/>
            <a:ext cx="1292224" cy="338554"/>
          </a:xfrm>
          <a:prstGeom prst="rect">
            <a:avLst/>
          </a:prstGeom>
          <a:noFill/>
        </p:spPr>
        <p:txBody>
          <a:bodyPr wrap="square" rtlCol="0">
            <a:spAutoFit/>
          </a:bodyPr>
          <a:lstStyle/>
          <a:p>
            <a:r>
              <a:rPr lang="en-US" sz="1600" dirty="0" smtClean="0"/>
              <a:t>Chocolate</a:t>
            </a:r>
          </a:p>
        </p:txBody>
      </p:sp>
      <p:sp>
        <p:nvSpPr>
          <p:cNvPr id="33" name="TextBox 32"/>
          <p:cNvSpPr txBox="1"/>
          <p:nvPr/>
        </p:nvSpPr>
        <p:spPr>
          <a:xfrm>
            <a:off x="1790700" y="3834903"/>
            <a:ext cx="1047750" cy="338554"/>
          </a:xfrm>
          <a:prstGeom prst="rect">
            <a:avLst/>
          </a:prstGeom>
          <a:noFill/>
        </p:spPr>
        <p:txBody>
          <a:bodyPr wrap="square" rtlCol="0">
            <a:spAutoFit/>
          </a:bodyPr>
          <a:lstStyle/>
          <a:p>
            <a:r>
              <a:rPr lang="en-US" sz="1600" dirty="0" smtClean="0"/>
              <a:t>Titanium</a:t>
            </a:r>
            <a:endParaRPr lang="en-US" sz="1600" dirty="0"/>
          </a:p>
        </p:txBody>
      </p:sp>
      <p:pic>
        <p:nvPicPr>
          <p:cNvPr id="34" name="Picture 33"/>
          <p:cNvPicPr>
            <a:picLocks noChangeAspect="1"/>
          </p:cNvPicPr>
          <p:nvPr/>
        </p:nvPicPr>
        <p:blipFill>
          <a:blip r:embed="rId7"/>
          <a:stretch>
            <a:fillRect/>
          </a:stretch>
        </p:blipFill>
        <p:spPr>
          <a:xfrm>
            <a:off x="853452" y="5125751"/>
            <a:ext cx="784223" cy="668042"/>
          </a:xfrm>
          <a:prstGeom prst="rect">
            <a:avLst/>
          </a:prstGeom>
        </p:spPr>
      </p:pic>
      <p:pic>
        <p:nvPicPr>
          <p:cNvPr id="35" name="Picture 34"/>
          <p:cNvPicPr>
            <a:picLocks noChangeAspect="1"/>
          </p:cNvPicPr>
          <p:nvPr/>
        </p:nvPicPr>
        <p:blipFill>
          <a:blip r:embed="rId8"/>
          <a:stretch>
            <a:fillRect/>
          </a:stretch>
        </p:blipFill>
        <p:spPr>
          <a:xfrm>
            <a:off x="873126" y="3498978"/>
            <a:ext cx="764549" cy="764549"/>
          </a:xfrm>
          <a:prstGeom prst="rect">
            <a:avLst/>
          </a:prstGeom>
        </p:spPr>
      </p:pic>
      <p:pic>
        <p:nvPicPr>
          <p:cNvPr id="36" name="Picture 35"/>
          <p:cNvPicPr>
            <a:picLocks noChangeAspect="1"/>
          </p:cNvPicPr>
          <p:nvPr/>
        </p:nvPicPr>
        <p:blipFill>
          <a:blip r:embed="rId9"/>
          <a:stretch>
            <a:fillRect/>
          </a:stretch>
        </p:blipFill>
        <p:spPr>
          <a:xfrm>
            <a:off x="885202" y="5854693"/>
            <a:ext cx="800727" cy="573855"/>
          </a:xfrm>
          <a:prstGeom prst="rect">
            <a:avLst/>
          </a:prstGeom>
        </p:spPr>
      </p:pic>
      <p:sp>
        <p:nvSpPr>
          <p:cNvPr id="37" name="TextBox 36"/>
          <p:cNvSpPr txBox="1"/>
          <p:nvPr/>
        </p:nvSpPr>
        <p:spPr>
          <a:xfrm>
            <a:off x="1790699" y="5983936"/>
            <a:ext cx="1908175" cy="338554"/>
          </a:xfrm>
          <a:prstGeom prst="rect">
            <a:avLst/>
          </a:prstGeom>
          <a:noFill/>
        </p:spPr>
        <p:txBody>
          <a:bodyPr wrap="square" rtlCol="0">
            <a:spAutoFit/>
          </a:bodyPr>
          <a:lstStyle/>
          <a:p>
            <a:r>
              <a:rPr lang="en-US" sz="1600" dirty="0" smtClean="0"/>
              <a:t>Plastic Powder</a:t>
            </a:r>
            <a:endParaRPr lang="en-US" sz="1600" dirty="0"/>
          </a:p>
        </p:txBody>
      </p:sp>
      <p:pic>
        <p:nvPicPr>
          <p:cNvPr id="38" name="Picture 37"/>
          <p:cNvPicPr>
            <a:picLocks noChangeAspect="1"/>
          </p:cNvPicPr>
          <p:nvPr/>
        </p:nvPicPr>
        <p:blipFill>
          <a:blip r:embed="rId10"/>
          <a:stretch>
            <a:fillRect/>
          </a:stretch>
        </p:blipFill>
        <p:spPr>
          <a:xfrm>
            <a:off x="6515100" y="5201749"/>
            <a:ext cx="749300" cy="693486"/>
          </a:xfrm>
          <a:prstGeom prst="rect">
            <a:avLst/>
          </a:prstGeom>
        </p:spPr>
      </p:pic>
      <p:sp>
        <p:nvSpPr>
          <p:cNvPr id="39" name="TextBox 38"/>
          <p:cNvSpPr txBox="1"/>
          <p:nvPr/>
        </p:nvSpPr>
        <p:spPr>
          <a:xfrm>
            <a:off x="4044949" y="3661747"/>
            <a:ext cx="1908175" cy="338554"/>
          </a:xfrm>
          <a:prstGeom prst="rect">
            <a:avLst/>
          </a:prstGeom>
          <a:noFill/>
        </p:spPr>
        <p:txBody>
          <a:bodyPr wrap="square" rtlCol="0">
            <a:spAutoFit/>
          </a:bodyPr>
          <a:lstStyle/>
          <a:p>
            <a:r>
              <a:rPr lang="en-US" sz="1600" dirty="0" smtClean="0"/>
              <a:t>Pancake Batter</a:t>
            </a:r>
          </a:p>
        </p:txBody>
      </p:sp>
      <p:sp>
        <p:nvSpPr>
          <p:cNvPr id="28" name="Multiply 27"/>
          <p:cNvSpPr/>
          <p:nvPr/>
        </p:nvSpPr>
        <p:spPr>
          <a:xfrm>
            <a:off x="5824935" y="4404976"/>
            <a:ext cx="2157015" cy="1593546"/>
          </a:xfrm>
          <a:prstGeom prst="mathMultiply">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38892829"/>
      </p:ext>
    </p:extLst>
  </p:cSld>
  <p:clrMapOvr>
    <a:masterClrMapping/>
  </p:clrMapOvr>
</p:sld>
</file>

<file path=ppt/theme/theme1.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Revolution.thmx</Template>
  <TotalTime>3892</TotalTime>
  <Words>2382</Words>
  <Application>Microsoft Macintosh PowerPoint</Application>
  <PresentationFormat>On-screen Show (4:3)</PresentationFormat>
  <Paragraphs>260</Paragraphs>
  <Slides>25</Slides>
  <Notes>20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Revolution</vt:lpstr>
      <vt:lpstr>3D Printing Business Venture!</vt:lpstr>
      <vt:lpstr>True or false, The Da Vinci 1.0 is the best 3D printer to use for printing a titanium bone replacement?</vt:lpstr>
      <vt:lpstr>True or false, The Da Vinci is the best 3D printer to use for printing a titanium bone replacement?</vt:lpstr>
      <vt:lpstr>True or false, The Objet M1000 is the best 3D printer to use for printing a titanium bone replacement?</vt:lpstr>
      <vt:lpstr>True or false, The Da Vinci 1.0 has the same printing resolution of the popular Makerbot 3D printer at 100 microns.</vt:lpstr>
      <vt:lpstr>True or false, The Da Vinci 1.0 has the same printing resolution of the popular Makerbot 3D printer at 100 microns.</vt:lpstr>
      <vt:lpstr>True or false, The Da Vinci 1.0 has the same printing resolution of the popular Makerbot 3D printer at 100 microns.</vt:lpstr>
      <vt:lpstr>What kind of filament is used by the Imagine 3D printer?</vt:lpstr>
      <vt:lpstr>What kind of filament is used by the Imagine 3D printer?</vt:lpstr>
      <vt:lpstr>What kind of filament is used by the Imagine 3D printer?</vt:lpstr>
      <vt:lpstr>A solid 4 foot long dragon of any material would need to be printed on what type of 3D printer?</vt:lpstr>
      <vt:lpstr>A solid 4 foot long dragon of any material would need to be printed on what type of 3D printer?</vt:lpstr>
      <vt:lpstr>A solid 4 foot long dragon of any material would need to be printed on what type of 3D printer?</vt:lpstr>
      <vt:lpstr>Match the correct type of filament on the left with the correct 3D printer that uses it on the right.</vt:lpstr>
      <vt:lpstr>Match the correct type of filament on the left with the correct 3D printer that uses it on the right.</vt:lpstr>
      <vt:lpstr>Match the correct type of filament on the left with the correct 3D printer that uses it on the right.</vt:lpstr>
      <vt:lpstr>Match the correct parts of a 3d printer from the left side of the screen and insert them into their proper place on the diagram to the right.</vt:lpstr>
      <vt:lpstr>Match the correct parts of a 3d printer from the left side of the screen and insert them into their proper place on the diagram to the right.</vt:lpstr>
      <vt:lpstr>Match the correct parts of a 3d printer from the left side of the screen and insert them into their proper place on the diagram to the right.</vt:lpstr>
      <vt:lpstr>The Da Vinci 1.0 stores filament inside a plastic ____________. </vt:lpstr>
      <vt:lpstr>The Da Vinci 1.0 uses a type of filament made of____________. </vt:lpstr>
      <vt:lpstr>The Da Vinci 1.0 uses a type of filament made of____________. </vt:lpstr>
      <vt:lpstr>The Imagine 3D printer ejects its chocolate filament while printing to build an object through the extruder  ___________. </vt:lpstr>
      <vt:lpstr>The Imagine 3D printer ejects its chocolate filament while printing to build an object through the extruder  ___________. </vt:lpstr>
      <vt:lpstr>The Imagine 3D printer ejects its chocolate filament while printing to build an object through the extruder _________. </vt:lpstr>
    </vt:vector>
  </TitlesOfParts>
  <Company>Student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3D Printing Business Venture!</dc:title>
  <dc:creator>Ammon Smith</dc:creator>
  <cp:lastModifiedBy>Ammon Smith</cp:lastModifiedBy>
  <cp:revision>44</cp:revision>
  <dcterms:created xsi:type="dcterms:W3CDTF">2015-03-15T05:31:34Z</dcterms:created>
  <dcterms:modified xsi:type="dcterms:W3CDTF">2015-03-25T20:56:12Z</dcterms:modified>
</cp:coreProperties>
</file>