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56" r:id="rId2"/>
    <p:sldId id="257" r:id="rId3"/>
    <p:sldId id="270" r:id="rId4"/>
    <p:sldId id="262" r:id="rId5"/>
    <p:sldId id="266" r:id="rId6"/>
    <p:sldId id="259" r:id="rId7"/>
    <p:sldId id="258" r:id="rId8"/>
    <p:sldId id="263" r:id="rId9"/>
    <p:sldId id="261" r:id="rId10"/>
    <p:sldId id="264" r:id="rId11"/>
    <p:sldId id="267" r:id="rId12"/>
    <p:sldId id="269" r:id="rId13"/>
    <p:sldId id="268" r:id="rId14"/>
    <p:sldId id="260" r:id="rId15"/>
    <p:sldId id="271" r:id="rId16"/>
    <p:sldId id="272" r:id="rId17"/>
    <p:sldId id="26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mon Smith"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14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3/29/15</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5EDEAFF8-A39A-EB45-BB0A-350315C9A38B}" type="datetimeFigureOut">
              <a:rPr lang="en-US" smtClean="0"/>
              <a:t>3/29/15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93E4AAA4-6363-4581-962D-1ACCC2D600C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DEAFF8-A39A-EB45-BB0A-350315C9A38B}" type="datetimeFigureOut">
              <a:rPr lang="en-US" smtClean="0"/>
              <a:t>3/29/15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EAFF8-A39A-EB45-BB0A-350315C9A38B}" type="datetimeFigureOut">
              <a:rPr lang="en-US" smtClean="0"/>
              <a:t>3/29/15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EDEAFF8-A39A-EB45-BB0A-350315C9A38B}" type="datetimeFigureOut">
              <a:rPr lang="en-US" smtClean="0"/>
              <a:t>3/29/15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581884-1437-0446-8425-75E2CFB6958C}"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5EDEAFF8-A39A-EB45-BB0A-350315C9A38B}" type="datetimeFigureOut">
              <a:rPr lang="en-US" smtClean="0"/>
              <a:t>3/29/15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581884-1437-0446-8425-75E2CFB6958C}"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DEAFF8-A39A-EB45-BB0A-350315C9A38B}" type="datetimeFigureOut">
              <a:rPr lang="en-US" smtClean="0"/>
              <a:t>3/29/15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581884-1437-0446-8425-75E2CFB6958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5EDEAFF8-A39A-EB45-BB0A-350315C9A38B}" type="datetimeFigureOut">
              <a:rPr lang="en-US" smtClean="0"/>
              <a:t>3/29/15</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E7581884-1437-0446-8425-75E2CFB6958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hyperlink" Target="http://www.3ders.org/images/da-vinci-3d-printer-1.png" TargetMode="External"/><Relationship Id="rId4" Type="http://schemas.openxmlformats.org/officeDocument/2006/relationships/hyperlink" Target="http://ip-saas-eos-cms.s3.amazonaws.com/public/f5f99551d4458b18/27ebd3228c5c41627d9439e0e44a8336/eosint_m_280_1.jpg" TargetMode="External"/><Relationship Id="rId5" Type="http://schemas.openxmlformats.org/officeDocument/2006/relationships/hyperlink" Target="http://www.mobygames.com/images/shots/l/531666-the-elder-scrolls-v-skyrim-windows-screenshot-dialogue-choices.jpg" TargetMode="External"/><Relationship Id="rId1" Type="http://schemas.openxmlformats.org/officeDocument/2006/relationships/slideLayout" Target="../slideLayouts/slideLayout2.xml"/><Relationship Id="rId2" Type="http://schemas.openxmlformats.org/officeDocument/2006/relationships/hyperlink" Target="http://stuffdudeslike.com/wp-content/uploads/2015/02/computer-tablet-phone.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7400" y="965201"/>
            <a:ext cx="7575549" cy="1346199"/>
          </a:xfrm>
        </p:spPr>
        <p:txBody>
          <a:bodyPr>
            <a:normAutofit/>
          </a:bodyPr>
          <a:lstStyle/>
          <a:p>
            <a:pPr algn="ctr"/>
            <a:r>
              <a:rPr lang="en-US" dirty="0" smtClean="0"/>
              <a:t>3D Printing Business Venture!</a:t>
            </a:r>
            <a:endParaRPr lang="en-US" dirty="0"/>
          </a:p>
        </p:txBody>
      </p:sp>
      <p:sp>
        <p:nvSpPr>
          <p:cNvPr id="3" name="Subtitle 2"/>
          <p:cNvSpPr>
            <a:spLocks noGrp="1"/>
          </p:cNvSpPr>
          <p:nvPr>
            <p:ph type="subTitle" idx="1"/>
          </p:nvPr>
        </p:nvSpPr>
        <p:spPr>
          <a:xfrm>
            <a:off x="787401" y="4800600"/>
            <a:ext cx="7575550" cy="1295400"/>
          </a:xfrm>
        </p:spPr>
        <p:txBody>
          <a:bodyPr>
            <a:normAutofit/>
          </a:bodyPr>
          <a:lstStyle/>
          <a:p>
            <a:pPr algn="ctr"/>
            <a:r>
              <a:rPr lang="en-US" dirty="0" smtClean="0"/>
              <a:t>The Adventure Game  </a:t>
            </a:r>
          </a:p>
          <a:p>
            <a:pPr algn="ctr"/>
            <a:r>
              <a:rPr lang="en-US" dirty="0" smtClean="0"/>
              <a:t>by Ammon Smith </a:t>
            </a:r>
          </a:p>
          <a:p>
            <a:pPr algn="ctr"/>
            <a:r>
              <a:rPr lang="en-US" dirty="0" smtClean="0"/>
              <a:t>For Artists &amp; Business Professionals</a:t>
            </a:r>
            <a:endParaRPr lang="en-US" dirty="0"/>
          </a:p>
        </p:txBody>
      </p:sp>
      <p:pic>
        <p:nvPicPr>
          <p:cNvPr id="4" name="Picture 3"/>
          <p:cNvPicPr>
            <a:picLocks noChangeAspect="1"/>
          </p:cNvPicPr>
          <p:nvPr/>
        </p:nvPicPr>
        <p:blipFill>
          <a:blip r:embed="rId2"/>
          <a:stretch>
            <a:fillRect/>
          </a:stretch>
        </p:blipFill>
        <p:spPr>
          <a:xfrm>
            <a:off x="3498849" y="2425700"/>
            <a:ext cx="2159000" cy="2267988"/>
          </a:xfrm>
          <a:prstGeom prst="rect">
            <a:avLst/>
          </a:prstGeom>
        </p:spPr>
      </p:pic>
    </p:spTree>
    <p:extLst>
      <p:ext uri="{BB962C8B-B14F-4D97-AF65-F5344CB8AC3E}">
        <p14:creationId xmlns:p14="http://schemas.microsoft.com/office/powerpoint/2010/main" val="1075886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System</a:t>
            </a:r>
            <a:endParaRPr lang="en-US" dirty="0"/>
          </a:p>
        </p:txBody>
      </p:sp>
      <p:sp>
        <p:nvSpPr>
          <p:cNvPr id="3" name="Content Placeholder 2"/>
          <p:cNvSpPr>
            <a:spLocks noGrp="1"/>
          </p:cNvSpPr>
          <p:nvPr>
            <p:ph idx="1"/>
          </p:nvPr>
        </p:nvSpPr>
        <p:spPr>
          <a:xfrm>
            <a:off x="779463" y="1425388"/>
            <a:ext cx="7583487" cy="911411"/>
          </a:xfrm>
        </p:spPr>
        <p:txBody>
          <a:bodyPr>
            <a:normAutofit fontScale="92500" lnSpcReduction="20000"/>
          </a:bodyPr>
          <a:lstStyle/>
          <a:p>
            <a:r>
              <a:rPr lang="en-US" dirty="0" smtClean="0"/>
              <a:t>As learners progress they will level up and be rewarded with a promotion with the image and positions outlined below. CEO is the highest rank they can achieve.</a:t>
            </a:r>
          </a:p>
        </p:txBody>
      </p:sp>
      <p:pic>
        <p:nvPicPr>
          <p:cNvPr id="4" name="Picture 3"/>
          <p:cNvPicPr>
            <a:picLocks noChangeAspect="1"/>
          </p:cNvPicPr>
          <p:nvPr/>
        </p:nvPicPr>
        <p:blipFill>
          <a:blip r:embed="rId2"/>
          <a:stretch>
            <a:fillRect/>
          </a:stretch>
        </p:blipFill>
        <p:spPr>
          <a:xfrm>
            <a:off x="2457450" y="2451686"/>
            <a:ext cx="1231900" cy="1374941"/>
          </a:xfrm>
          <a:prstGeom prst="rect">
            <a:avLst/>
          </a:prstGeom>
        </p:spPr>
      </p:pic>
      <p:sp>
        <p:nvSpPr>
          <p:cNvPr id="6" name="TextBox 5"/>
          <p:cNvSpPr txBox="1"/>
          <p:nvPr/>
        </p:nvSpPr>
        <p:spPr>
          <a:xfrm>
            <a:off x="779463" y="2717800"/>
            <a:ext cx="1557337" cy="3416320"/>
          </a:xfrm>
          <a:prstGeom prst="rect">
            <a:avLst/>
          </a:prstGeom>
          <a:noFill/>
        </p:spPr>
        <p:txBody>
          <a:bodyPr wrap="square" rtlCol="0">
            <a:spAutoFit/>
          </a:bodyPr>
          <a:lstStyle/>
          <a:p>
            <a:pPr algn="ctr"/>
            <a:r>
              <a:rPr lang="en-US" dirty="0" smtClean="0">
                <a:solidFill>
                  <a:schemeClr val="bg1"/>
                </a:solidFill>
              </a:rPr>
              <a:t>Agent</a:t>
            </a:r>
          </a:p>
          <a:p>
            <a:pPr algn="r"/>
            <a:endParaRPr lang="en-US" dirty="0" smtClean="0"/>
          </a:p>
          <a:p>
            <a:pPr algn="r"/>
            <a:endParaRPr lang="en-US" dirty="0"/>
          </a:p>
          <a:p>
            <a:pPr algn="r"/>
            <a:endParaRPr lang="en-US" dirty="0" smtClean="0"/>
          </a:p>
          <a:p>
            <a:pPr algn="r"/>
            <a:endParaRPr lang="en-US" dirty="0"/>
          </a:p>
          <a:p>
            <a:pPr algn="ctr"/>
            <a:r>
              <a:rPr lang="en-US" dirty="0" smtClean="0">
                <a:solidFill>
                  <a:schemeClr val="bg1"/>
                </a:solidFill>
              </a:rPr>
              <a:t>Case Manager</a:t>
            </a:r>
          </a:p>
          <a:p>
            <a:pPr algn="r"/>
            <a:endParaRPr lang="en-US" dirty="0">
              <a:solidFill>
                <a:schemeClr val="bg1"/>
              </a:solidFill>
            </a:endParaRPr>
          </a:p>
          <a:p>
            <a:pPr algn="r"/>
            <a:endParaRPr lang="en-US" dirty="0" smtClean="0">
              <a:solidFill>
                <a:schemeClr val="bg1"/>
              </a:solidFill>
            </a:endParaRPr>
          </a:p>
          <a:p>
            <a:pPr algn="r"/>
            <a:endParaRPr lang="en-US" dirty="0">
              <a:solidFill>
                <a:schemeClr val="bg1"/>
              </a:solidFill>
            </a:endParaRPr>
          </a:p>
          <a:p>
            <a:pPr algn="r"/>
            <a:endParaRPr lang="en-US" dirty="0" smtClean="0">
              <a:solidFill>
                <a:schemeClr val="bg1"/>
              </a:solidFill>
            </a:endParaRPr>
          </a:p>
          <a:p>
            <a:pPr algn="ctr"/>
            <a:r>
              <a:rPr lang="en-US" dirty="0" smtClean="0">
                <a:solidFill>
                  <a:schemeClr val="bg1"/>
                </a:solidFill>
              </a:rPr>
              <a:t>Manager</a:t>
            </a:r>
            <a:endParaRPr lang="en-US" dirty="0">
              <a:solidFill>
                <a:schemeClr val="bg1"/>
              </a:solidFill>
            </a:endParaRPr>
          </a:p>
        </p:txBody>
      </p:sp>
      <p:pic>
        <p:nvPicPr>
          <p:cNvPr id="7" name="Picture 6"/>
          <p:cNvPicPr>
            <a:picLocks noChangeAspect="1"/>
          </p:cNvPicPr>
          <p:nvPr/>
        </p:nvPicPr>
        <p:blipFill>
          <a:blip r:embed="rId3"/>
          <a:stretch>
            <a:fillRect/>
          </a:stretch>
        </p:blipFill>
        <p:spPr>
          <a:xfrm>
            <a:off x="2457451" y="3826628"/>
            <a:ext cx="1231900" cy="1327554"/>
          </a:xfrm>
          <a:prstGeom prst="rect">
            <a:avLst/>
          </a:prstGeom>
        </p:spPr>
      </p:pic>
      <p:pic>
        <p:nvPicPr>
          <p:cNvPr id="8" name="Picture 7"/>
          <p:cNvPicPr>
            <a:picLocks noChangeAspect="1"/>
          </p:cNvPicPr>
          <p:nvPr/>
        </p:nvPicPr>
        <p:blipFill>
          <a:blip r:embed="rId4"/>
          <a:stretch>
            <a:fillRect/>
          </a:stretch>
        </p:blipFill>
        <p:spPr>
          <a:xfrm>
            <a:off x="2457450" y="5154182"/>
            <a:ext cx="1231900" cy="1223519"/>
          </a:xfrm>
          <a:prstGeom prst="rect">
            <a:avLst/>
          </a:prstGeom>
        </p:spPr>
      </p:pic>
      <p:pic>
        <p:nvPicPr>
          <p:cNvPr id="9" name="Picture 8"/>
          <p:cNvPicPr>
            <a:picLocks noChangeAspect="1"/>
          </p:cNvPicPr>
          <p:nvPr/>
        </p:nvPicPr>
        <p:blipFill>
          <a:blip r:embed="rId5"/>
          <a:stretch>
            <a:fillRect/>
          </a:stretch>
        </p:blipFill>
        <p:spPr>
          <a:xfrm>
            <a:off x="6426714" y="2451685"/>
            <a:ext cx="1831331" cy="1917919"/>
          </a:xfrm>
          <a:prstGeom prst="rect">
            <a:avLst/>
          </a:prstGeom>
        </p:spPr>
      </p:pic>
      <p:pic>
        <p:nvPicPr>
          <p:cNvPr id="10" name="Picture 9"/>
          <p:cNvPicPr>
            <a:picLocks noChangeAspect="1"/>
          </p:cNvPicPr>
          <p:nvPr/>
        </p:nvPicPr>
        <p:blipFill>
          <a:blip r:embed="rId6"/>
          <a:stretch>
            <a:fillRect/>
          </a:stretch>
        </p:blipFill>
        <p:spPr>
          <a:xfrm>
            <a:off x="6321808" y="4419902"/>
            <a:ext cx="2041141" cy="2063871"/>
          </a:xfrm>
          <a:prstGeom prst="rect">
            <a:avLst/>
          </a:prstGeom>
        </p:spPr>
      </p:pic>
      <p:sp>
        <p:nvSpPr>
          <p:cNvPr id="11" name="TextBox 10"/>
          <p:cNvSpPr txBox="1"/>
          <p:nvPr/>
        </p:nvSpPr>
        <p:spPr>
          <a:xfrm>
            <a:off x="4191000" y="2717800"/>
            <a:ext cx="1917700" cy="2862323"/>
          </a:xfrm>
          <a:prstGeom prst="rect">
            <a:avLst/>
          </a:prstGeom>
          <a:noFill/>
        </p:spPr>
        <p:txBody>
          <a:bodyPr wrap="square" rtlCol="0">
            <a:spAutoFit/>
          </a:bodyPr>
          <a:lstStyle/>
          <a:p>
            <a:pPr algn="r"/>
            <a:endParaRPr lang="en-US" dirty="0" smtClean="0">
              <a:solidFill>
                <a:srgbClr val="FFFFFF"/>
              </a:solidFill>
            </a:endParaRPr>
          </a:p>
          <a:p>
            <a:pPr algn="r"/>
            <a:endParaRPr lang="en-US" dirty="0">
              <a:solidFill>
                <a:srgbClr val="FFFFFF"/>
              </a:solidFill>
            </a:endParaRPr>
          </a:p>
          <a:p>
            <a:pPr algn="ctr"/>
            <a:r>
              <a:rPr lang="en-US" dirty="0" smtClean="0">
                <a:solidFill>
                  <a:srgbClr val="FFFFFF"/>
                </a:solidFill>
              </a:rPr>
              <a:t>General Manager</a:t>
            </a:r>
          </a:p>
          <a:p>
            <a:pPr algn="ctr"/>
            <a:endParaRPr lang="en-US" dirty="0">
              <a:solidFill>
                <a:srgbClr val="FFFFFF"/>
              </a:solidFill>
            </a:endParaRPr>
          </a:p>
          <a:p>
            <a:pPr algn="ctr"/>
            <a:endParaRPr lang="en-US" dirty="0" smtClean="0">
              <a:solidFill>
                <a:srgbClr val="FFFFFF"/>
              </a:solidFill>
            </a:endParaRPr>
          </a:p>
          <a:p>
            <a:pPr algn="ctr"/>
            <a:endParaRPr lang="en-US" dirty="0">
              <a:solidFill>
                <a:srgbClr val="FFFFFF"/>
              </a:solidFill>
            </a:endParaRPr>
          </a:p>
          <a:p>
            <a:pPr algn="ctr"/>
            <a:endParaRPr lang="en-US" dirty="0" smtClean="0">
              <a:solidFill>
                <a:srgbClr val="FFFFFF"/>
              </a:solidFill>
            </a:endParaRPr>
          </a:p>
          <a:p>
            <a:pPr algn="ctr"/>
            <a:endParaRPr lang="en-US" dirty="0">
              <a:solidFill>
                <a:srgbClr val="FFFFFF"/>
              </a:solidFill>
            </a:endParaRPr>
          </a:p>
          <a:p>
            <a:pPr algn="ctr"/>
            <a:endParaRPr lang="en-US" dirty="0" smtClean="0">
              <a:solidFill>
                <a:srgbClr val="FFFFFF"/>
              </a:solidFill>
            </a:endParaRPr>
          </a:p>
          <a:p>
            <a:pPr algn="ctr"/>
            <a:r>
              <a:rPr lang="en-US" dirty="0" smtClean="0">
                <a:solidFill>
                  <a:srgbClr val="FFFFFF"/>
                </a:solidFill>
              </a:rPr>
              <a:t>CEO</a:t>
            </a:r>
          </a:p>
        </p:txBody>
      </p:sp>
      <p:sp>
        <p:nvSpPr>
          <p:cNvPr id="14" name="Down Arrow 13"/>
          <p:cNvSpPr/>
          <p:nvPr/>
        </p:nvSpPr>
        <p:spPr>
          <a:xfrm>
            <a:off x="4826000" y="3951725"/>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8" name="Bent-Up Arrow 17"/>
          <p:cNvSpPr/>
          <p:nvPr/>
        </p:nvSpPr>
        <p:spPr>
          <a:xfrm>
            <a:off x="3308350" y="4777653"/>
            <a:ext cx="1009650" cy="1048483"/>
          </a:xfrm>
          <a:prstGeom prst="bentUpArrow">
            <a:avLst>
              <a:gd name="adj1" fmla="val 25000"/>
              <a:gd name="adj2" fmla="val 25000"/>
              <a:gd name="adj3" fmla="val 0"/>
            </a:avLst>
          </a:prstGeom>
          <a:ln/>
        </p:spPr>
        <p:style>
          <a:lnRef idx="1">
            <a:schemeClr val="accent2"/>
          </a:lnRef>
          <a:fillRef idx="3">
            <a:schemeClr val="accent2"/>
          </a:fillRef>
          <a:effectRef idx="2">
            <a:schemeClr val="accent2"/>
          </a:effectRef>
          <a:fontRef idx="minor">
            <a:schemeClr val="lt1"/>
          </a:fontRef>
        </p:style>
        <p:txBody>
          <a:bodyPr/>
          <a:lstStyle/>
          <a:p>
            <a:endParaRPr lang="en-US"/>
          </a:p>
        </p:txBody>
      </p:sp>
      <p:sp>
        <p:nvSpPr>
          <p:cNvPr id="19" name="Curved Down Arrow 18"/>
          <p:cNvSpPr/>
          <p:nvPr/>
        </p:nvSpPr>
        <p:spPr>
          <a:xfrm>
            <a:off x="4191000" y="4891868"/>
            <a:ext cx="127000" cy="45719"/>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U-Turn Arrow 19"/>
          <p:cNvSpPr/>
          <p:nvPr/>
        </p:nvSpPr>
        <p:spPr>
          <a:xfrm>
            <a:off x="3930650" y="2336799"/>
            <a:ext cx="1606550" cy="2600787"/>
          </a:xfrm>
          <a:prstGeom prst="uturnArrow">
            <a:avLst>
              <a:gd name="adj1" fmla="val 15705"/>
              <a:gd name="adj2" fmla="val 25000"/>
              <a:gd name="adj3" fmla="val 37416"/>
              <a:gd name="adj4" fmla="val 43750"/>
              <a:gd name="adj5" fmla="val 39212"/>
            </a:avLst>
          </a:prstGeom>
          <a:gradFill>
            <a:gsLst>
              <a:gs pos="0">
                <a:schemeClr val="accent2">
                  <a:shade val="51000"/>
                  <a:satMod val="130000"/>
                </a:schemeClr>
              </a:gs>
              <a:gs pos="1000">
                <a:schemeClr val="accent2">
                  <a:shade val="93000"/>
                  <a:satMod val="130000"/>
                </a:schemeClr>
              </a:gs>
              <a:gs pos="100000">
                <a:schemeClr val="accent2">
                  <a:shade val="94000"/>
                  <a:satMod val="135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chemeClr val="tx1"/>
              </a:solidFill>
            </a:endParaRPr>
          </a:p>
        </p:txBody>
      </p:sp>
      <p:sp>
        <p:nvSpPr>
          <p:cNvPr id="21" name="Down Arrow 20"/>
          <p:cNvSpPr/>
          <p:nvPr/>
        </p:nvSpPr>
        <p:spPr>
          <a:xfrm>
            <a:off x="1282700" y="3167772"/>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Down Arrow 21"/>
          <p:cNvSpPr/>
          <p:nvPr/>
        </p:nvSpPr>
        <p:spPr>
          <a:xfrm>
            <a:off x="1282700" y="4815970"/>
            <a:ext cx="571500" cy="936353"/>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015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Layout</a:t>
            </a:r>
            <a:endParaRPr lang="en-US" dirty="0"/>
          </a:p>
        </p:txBody>
      </p:sp>
      <p:sp>
        <p:nvSpPr>
          <p:cNvPr id="3" name="Content Placeholder 2"/>
          <p:cNvSpPr>
            <a:spLocks noGrp="1"/>
          </p:cNvSpPr>
          <p:nvPr>
            <p:ph idx="1"/>
          </p:nvPr>
        </p:nvSpPr>
        <p:spPr>
          <a:xfrm>
            <a:off x="779463" y="1549400"/>
            <a:ext cx="7583487" cy="889000"/>
          </a:xfrm>
        </p:spPr>
        <p:txBody>
          <a:bodyPr>
            <a:normAutofit fontScale="92500" lnSpcReduction="20000"/>
          </a:bodyPr>
          <a:lstStyle/>
          <a:p>
            <a:r>
              <a:rPr lang="en-US" dirty="0" smtClean="0"/>
              <a:t>Each level will appear as shown below where the learner can then select their printer selection by hand or with a mouse at the bottom of the screen.</a:t>
            </a:r>
            <a:endParaRPr lang="en-US" dirty="0"/>
          </a:p>
        </p:txBody>
      </p:sp>
      <p:pic>
        <p:nvPicPr>
          <p:cNvPr id="4" name="Picture 3"/>
          <p:cNvPicPr>
            <a:picLocks noChangeAspect="1"/>
          </p:cNvPicPr>
          <p:nvPr/>
        </p:nvPicPr>
        <p:blipFill>
          <a:blip r:embed="rId2"/>
          <a:stretch>
            <a:fillRect/>
          </a:stretch>
        </p:blipFill>
        <p:spPr>
          <a:xfrm>
            <a:off x="1338262" y="2438400"/>
            <a:ext cx="6688137" cy="4087195"/>
          </a:xfrm>
          <a:prstGeom prst="rect">
            <a:avLst/>
          </a:prstGeom>
        </p:spPr>
      </p:pic>
      <p:sp>
        <p:nvSpPr>
          <p:cNvPr id="5" name="TextBox 4"/>
          <p:cNvSpPr txBox="1"/>
          <p:nvPr/>
        </p:nvSpPr>
        <p:spPr>
          <a:xfrm>
            <a:off x="3708400" y="3028434"/>
            <a:ext cx="2120900" cy="507831"/>
          </a:xfrm>
          <a:prstGeom prst="rect">
            <a:avLst/>
          </a:prstGeom>
          <a:noFill/>
        </p:spPr>
        <p:txBody>
          <a:bodyPr wrap="square" rtlCol="0">
            <a:spAutoFit/>
          </a:bodyPr>
          <a:lstStyle/>
          <a:p>
            <a:r>
              <a:rPr lang="en-US" sz="900" dirty="0" smtClean="0"/>
              <a:t>I want a dragon so detailed you can see the scales, and be at least 12 inches long! Can you do that?</a:t>
            </a:r>
            <a:endParaRPr lang="en-US" sz="900" dirty="0"/>
          </a:p>
        </p:txBody>
      </p:sp>
      <p:pic>
        <p:nvPicPr>
          <p:cNvPr id="6" name="Picture 5"/>
          <p:cNvPicPr>
            <a:picLocks noChangeAspect="1"/>
          </p:cNvPicPr>
          <p:nvPr/>
        </p:nvPicPr>
        <p:blipFill>
          <a:blip r:embed="rId3"/>
          <a:stretch>
            <a:fillRect/>
          </a:stretch>
        </p:blipFill>
        <p:spPr>
          <a:xfrm>
            <a:off x="4305300" y="5460999"/>
            <a:ext cx="1244600" cy="966907"/>
          </a:xfrm>
          <a:prstGeom prst="rect">
            <a:avLst/>
          </a:prstGeom>
        </p:spPr>
      </p:pic>
      <p:pic>
        <p:nvPicPr>
          <p:cNvPr id="7" name="Picture 6"/>
          <p:cNvPicPr>
            <a:picLocks noChangeAspect="1"/>
          </p:cNvPicPr>
          <p:nvPr/>
        </p:nvPicPr>
        <p:blipFill>
          <a:blip r:embed="rId4"/>
          <a:stretch>
            <a:fillRect/>
          </a:stretch>
        </p:blipFill>
        <p:spPr>
          <a:xfrm>
            <a:off x="2578100" y="5431509"/>
            <a:ext cx="1130300" cy="996397"/>
          </a:xfrm>
          <a:prstGeom prst="rect">
            <a:avLst/>
          </a:prstGeom>
        </p:spPr>
      </p:pic>
      <p:pic>
        <p:nvPicPr>
          <p:cNvPr id="8" name="Picture 7"/>
          <p:cNvPicPr>
            <a:picLocks noChangeAspect="1"/>
          </p:cNvPicPr>
          <p:nvPr/>
        </p:nvPicPr>
        <p:blipFill>
          <a:blip r:embed="rId5"/>
          <a:stretch>
            <a:fillRect/>
          </a:stretch>
        </p:blipFill>
        <p:spPr>
          <a:xfrm>
            <a:off x="6057900" y="5480688"/>
            <a:ext cx="901700" cy="947218"/>
          </a:xfrm>
          <a:prstGeom prst="rect">
            <a:avLst/>
          </a:prstGeom>
        </p:spPr>
      </p:pic>
      <p:pic>
        <p:nvPicPr>
          <p:cNvPr id="9" name="Picture 8"/>
          <p:cNvPicPr>
            <a:picLocks noChangeAspect="1"/>
          </p:cNvPicPr>
          <p:nvPr/>
        </p:nvPicPr>
        <p:blipFill>
          <a:blip r:embed="rId6"/>
          <a:stretch>
            <a:fillRect/>
          </a:stretch>
        </p:blipFill>
        <p:spPr>
          <a:xfrm>
            <a:off x="1574800" y="2701114"/>
            <a:ext cx="787400" cy="870265"/>
          </a:xfrm>
          <a:prstGeom prst="rect">
            <a:avLst/>
          </a:prstGeom>
        </p:spPr>
      </p:pic>
      <p:sp>
        <p:nvSpPr>
          <p:cNvPr id="10" name="TextBox 9"/>
          <p:cNvSpPr txBox="1"/>
          <p:nvPr/>
        </p:nvSpPr>
        <p:spPr>
          <a:xfrm>
            <a:off x="5715000" y="2740382"/>
            <a:ext cx="1524000" cy="369332"/>
          </a:xfrm>
          <a:prstGeom prst="rect">
            <a:avLst/>
          </a:prstGeom>
          <a:noFill/>
        </p:spPr>
        <p:txBody>
          <a:bodyPr wrap="square" rtlCol="0">
            <a:spAutoFit/>
          </a:bodyPr>
          <a:lstStyle/>
          <a:p>
            <a:r>
              <a:rPr lang="en-US" dirty="0" smtClean="0"/>
              <a:t>Client Bob</a:t>
            </a:r>
            <a:endParaRPr lang="en-US" dirty="0"/>
          </a:p>
        </p:txBody>
      </p:sp>
    </p:spTree>
    <p:extLst>
      <p:ext uri="{BB962C8B-B14F-4D97-AF65-F5344CB8AC3E}">
        <p14:creationId xmlns:p14="http://schemas.microsoft.com/office/powerpoint/2010/main" val="83278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Aid</a:t>
            </a:r>
            <a:endParaRPr lang="en-US" dirty="0"/>
          </a:p>
        </p:txBody>
      </p:sp>
      <p:sp>
        <p:nvSpPr>
          <p:cNvPr id="3" name="Content Placeholder 2"/>
          <p:cNvSpPr>
            <a:spLocks noGrp="1"/>
          </p:cNvSpPr>
          <p:nvPr>
            <p:ph idx="1"/>
          </p:nvPr>
        </p:nvSpPr>
        <p:spPr>
          <a:xfrm>
            <a:off x="779463" y="1574800"/>
            <a:ext cx="7583487" cy="1701800"/>
          </a:xfrm>
        </p:spPr>
        <p:txBody>
          <a:bodyPr>
            <a:normAutofit fontScale="92500" lnSpcReduction="20000"/>
          </a:bodyPr>
          <a:lstStyle/>
          <a:p>
            <a:r>
              <a:rPr lang="en-US" dirty="0" smtClean="0"/>
              <a:t>As learners interact with the clients and struggle to remember the printer specification covered in the module, they can select the image of the printed object in the top left corner for a spec review of each printer. Below is the image for the help link and an example of the specs they could review on one of the printers.</a:t>
            </a:r>
            <a:endParaRPr lang="en-US" dirty="0"/>
          </a:p>
        </p:txBody>
      </p:sp>
      <p:pic>
        <p:nvPicPr>
          <p:cNvPr id="4" name="Picture 3"/>
          <p:cNvPicPr>
            <a:picLocks noChangeAspect="1"/>
          </p:cNvPicPr>
          <p:nvPr/>
        </p:nvPicPr>
        <p:blipFill>
          <a:blip r:embed="rId2"/>
          <a:stretch>
            <a:fillRect/>
          </a:stretch>
        </p:blipFill>
        <p:spPr>
          <a:xfrm>
            <a:off x="1295401" y="3751898"/>
            <a:ext cx="2120900" cy="2344101"/>
          </a:xfrm>
          <a:prstGeom prst="rect">
            <a:avLst/>
          </a:prstGeom>
        </p:spPr>
      </p:pic>
      <p:pic>
        <p:nvPicPr>
          <p:cNvPr id="5" name="Picture 4"/>
          <p:cNvPicPr>
            <a:picLocks noChangeAspect="1"/>
          </p:cNvPicPr>
          <p:nvPr/>
        </p:nvPicPr>
        <p:blipFill>
          <a:blip r:embed="rId3"/>
          <a:stretch>
            <a:fillRect/>
          </a:stretch>
        </p:blipFill>
        <p:spPr>
          <a:xfrm>
            <a:off x="4775200" y="3175570"/>
            <a:ext cx="3302000" cy="3042292"/>
          </a:xfrm>
          <a:prstGeom prst="rect">
            <a:avLst/>
          </a:prstGeom>
        </p:spPr>
      </p:pic>
    </p:spTree>
    <p:extLst>
      <p:ext uri="{BB962C8B-B14F-4D97-AF65-F5344CB8AC3E}">
        <p14:creationId xmlns:p14="http://schemas.microsoft.com/office/powerpoint/2010/main" val="108238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Reaction Example</a:t>
            </a:r>
            <a:endParaRPr lang="en-US" dirty="0"/>
          </a:p>
        </p:txBody>
      </p:sp>
      <p:sp>
        <p:nvSpPr>
          <p:cNvPr id="3" name="Content Placeholder 2"/>
          <p:cNvSpPr>
            <a:spLocks noGrp="1"/>
          </p:cNvSpPr>
          <p:nvPr>
            <p:ph idx="1"/>
          </p:nvPr>
        </p:nvSpPr>
        <p:spPr>
          <a:xfrm>
            <a:off x="779463" y="1536700"/>
            <a:ext cx="7583487" cy="1130300"/>
          </a:xfrm>
        </p:spPr>
        <p:txBody>
          <a:bodyPr>
            <a:normAutofit fontScale="92500"/>
          </a:bodyPr>
          <a:lstStyle/>
          <a:p>
            <a:r>
              <a:rPr lang="en-US" dirty="0" smtClean="0"/>
              <a:t>As learners interact with the clients on different levels they will get a variety of different responses helping them gage their success. Below is an example of a client response.</a:t>
            </a:r>
            <a:endParaRPr lang="en-US" dirty="0"/>
          </a:p>
        </p:txBody>
      </p:sp>
      <p:pic>
        <p:nvPicPr>
          <p:cNvPr id="4" name="Picture 3"/>
          <p:cNvPicPr>
            <a:picLocks noChangeAspect="1"/>
          </p:cNvPicPr>
          <p:nvPr/>
        </p:nvPicPr>
        <p:blipFill>
          <a:blip r:embed="rId2"/>
          <a:stretch>
            <a:fillRect/>
          </a:stretch>
        </p:blipFill>
        <p:spPr>
          <a:xfrm>
            <a:off x="1917701" y="2667000"/>
            <a:ext cx="5308599" cy="3861397"/>
          </a:xfrm>
          <a:prstGeom prst="rect">
            <a:avLst/>
          </a:prstGeom>
        </p:spPr>
      </p:pic>
      <p:sp>
        <p:nvSpPr>
          <p:cNvPr id="5" name="TextBox 4"/>
          <p:cNvSpPr txBox="1"/>
          <p:nvPr/>
        </p:nvSpPr>
        <p:spPr>
          <a:xfrm>
            <a:off x="2222500" y="2946400"/>
            <a:ext cx="3175000" cy="738664"/>
          </a:xfrm>
          <a:prstGeom prst="rect">
            <a:avLst/>
          </a:prstGeom>
          <a:noFill/>
        </p:spPr>
        <p:txBody>
          <a:bodyPr wrap="square" rtlCol="0">
            <a:spAutoFit/>
          </a:bodyPr>
          <a:lstStyle/>
          <a:p>
            <a:r>
              <a:rPr lang="en-US" sz="1400" dirty="0" smtClean="0"/>
              <a:t>This is INCRIDBLE! This Dragon is amazing! EXACTLY what I wanted. Here is a Bonus!</a:t>
            </a:r>
            <a:endParaRPr lang="en-US" sz="1400" dirty="0"/>
          </a:p>
        </p:txBody>
      </p:sp>
    </p:spTree>
    <p:extLst>
      <p:ext uri="{BB962C8B-B14F-4D97-AF65-F5344CB8AC3E}">
        <p14:creationId xmlns:p14="http://schemas.microsoft.com/office/powerpoint/2010/main" val="2887513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Explained</a:t>
            </a:r>
            <a:endParaRPr lang="en-US" dirty="0"/>
          </a:p>
        </p:txBody>
      </p:sp>
      <p:sp>
        <p:nvSpPr>
          <p:cNvPr id="3" name="Content Placeholder 2"/>
          <p:cNvSpPr>
            <a:spLocks noGrp="1"/>
          </p:cNvSpPr>
          <p:nvPr>
            <p:ph idx="1"/>
          </p:nvPr>
        </p:nvSpPr>
        <p:spPr/>
        <p:txBody>
          <a:bodyPr/>
          <a:lstStyle/>
          <a:p>
            <a:r>
              <a:rPr lang="en-US" dirty="0" smtClean="0"/>
              <a:t>As learners progress they they will be given small rewards on their way to increasing in rank from an agent to CEO for each correct answer. Learners will move up in rank after making the best printer selection to complete the task demanded of a client 3 times in a row. If a mistake is made the learner will then have to answer 5 client demands correctly in a row before they can move up in rank.</a:t>
            </a:r>
          </a:p>
          <a:p>
            <a:r>
              <a:rPr lang="en-US" dirty="0" smtClean="0"/>
              <a:t>Each Rank progression, or coupon unlocked will be posted to social media sites registered by the user.</a:t>
            </a:r>
            <a:endParaRPr lang="en-US" dirty="0"/>
          </a:p>
        </p:txBody>
      </p:sp>
    </p:spTree>
    <p:extLst>
      <p:ext uri="{BB962C8B-B14F-4D97-AF65-F5344CB8AC3E}">
        <p14:creationId xmlns:p14="http://schemas.microsoft.com/office/powerpoint/2010/main" val="3349165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Rewards Example</a:t>
            </a:r>
            <a:endParaRPr lang="en-US" dirty="0"/>
          </a:p>
        </p:txBody>
      </p:sp>
      <p:sp>
        <p:nvSpPr>
          <p:cNvPr id="3" name="Content Placeholder 2"/>
          <p:cNvSpPr>
            <a:spLocks noGrp="1"/>
          </p:cNvSpPr>
          <p:nvPr>
            <p:ph idx="1"/>
          </p:nvPr>
        </p:nvSpPr>
        <p:spPr>
          <a:xfrm>
            <a:off x="779463" y="1549400"/>
            <a:ext cx="7583487" cy="647700"/>
          </a:xfrm>
        </p:spPr>
        <p:txBody>
          <a:bodyPr>
            <a:normAutofit fontScale="92500" lnSpcReduction="10000"/>
          </a:bodyPr>
          <a:lstStyle/>
          <a:p>
            <a:r>
              <a:rPr lang="en-US" dirty="0" smtClean="0"/>
              <a:t>Below is an example of a reward that would appear for each correct response by learners with feedback.</a:t>
            </a:r>
            <a:endParaRPr lang="en-US" dirty="0"/>
          </a:p>
        </p:txBody>
      </p:sp>
      <p:pic>
        <p:nvPicPr>
          <p:cNvPr id="4" name="Picture 3"/>
          <p:cNvPicPr>
            <a:picLocks noChangeAspect="1"/>
          </p:cNvPicPr>
          <p:nvPr/>
        </p:nvPicPr>
        <p:blipFill>
          <a:blip r:embed="rId2"/>
          <a:stretch>
            <a:fillRect/>
          </a:stretch>
        </p:blipFill>
        <p:spPr>
          <a:xfrm>
            <a:off x="1384300" y="2197100"/>
            <a:ext cx="6601648" cy="4287107"/>
          </a:xfrm>
          <a:prstGeom prst="rect">
            <a:avLst/>
          </a:prstGeom>
        </p:spPr>
      </p:pic>
      <p:sp>
        <p:nvSpPr>
          <p:cNvPr id="5" name="Rectangle 4"/>
          <p:cNvSpPr/>
          <p:nvPr/>
        </p:nvSpPr>
        <p:spPr>
          <a:xfrm>
            <a:off x="3632200" y="2782669"/>
            <a:ext cx="2451100" cy="669414"/>
          </a:xfrm>
          <a:prstGeom prst="rect">
            <a:avLst/>
          </a:prstGeom>
        </p:spPr>
        <p:txBody>
          <a:bodyPr wrap="square">
            <a:spAutoFit/>
          </a:bodyPr>
          <a:lstStyle/>
          <a:p>
            <a:r>
              <a:rPr lang="en-US" sz="1250" dirty="0" smtClean="0"/>
              <a:t>This is INCRIDBLE! This Dragon is amazing! EXACTLY what I wanted. Here is a Bonus!</a:t>
            </a:r>
            <a:endParaRPr lang="en-US" sz="1250" dirty="0"/>
          </a:p>
        </p:txBody>
      </p:sp>
      <p:pic>
        <p:nvPicPr>
          <p:cNvPr id="6" name="Picture 5"/>
          <p:cNvPicPr>
            <a:picLocks noChangeAspect="1"/>
          </p:cNvPicPr>
          <p:nvPr/>
        </p:nvPicPr>
        <p:blipFill>
          <a:blip r:embed="rId3"/>
          <a:stretch>
            <a:fillRect/>
          </a:stretch>
        </p:blipFill>
        <p:spPr>
          <a:xfrm>
            <a:off x="2984500" y="3733800"/>
            <a:ext cx="2755900" cy="2521649"/>
          </a:xfrm>
          <a:prstGeom prst="rect">
            <a:avLst/>
          </a:prstGeom>
        </p:spPr>
      </p:pic>
      <p:sp>
        <p:nvSpPr>
          <p:cNvPr id="7" name="Rectangle 6"/>
          <p:cNvSpPr/>
          <p:nvPr/>
        </p:nvSpPr>
        <p:spPr>
          <a:xfrm>
            <a:off x="6083300" y="2782669"/>
            <a:ext cx="1252829" cy="369332"/>
          </a:xfrm>
          <a:prstGeom prst="rect">
            <a:avLst/>
          </a:prstGeom>
        </p:spPr>
        <p:txBody>
          <a:bodyPr wrap="none">
            <a:spAutoFit/>
          </a:bodyPr>
          <a:lstStyle/>
          <a:p>
            <a:r>
              <a:rPr lang="en-US" dirty="0" smtClean="0"/>
              <a:t>Client Bob</a:t>
            </a:r>
            <a:endParaRPr lang="en-US" dirty="0"/>
          </a:p>
        </p:txBody>
      </p:sp>
      <p:sp>
        <p:nvSpPr>
          <p:cNvPr id="10" name="Rectangular Callout 9"/>
          <p:cNvSpPr/>
          <p:nvPr/>
        </p:nvSpPr>
        <p:spPr>
          <a:xfrm>
            <a:off x="2476500" y="2654300"/>
            <a:ext cx="3708400" cy="1371600"/>
          </a:xfrm>
          <a:prstGeom prst="wedgeRectCallout">
            <a:avLst>
              <a:gd name="adj1" fmla="val -20833"/>
              <a:gd name="adj2" fmla="val 476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Congratulations, Bob is so pleased you just got a 10% OFF coupon to Microcenter on plastic filament! </a:t>
            </a:r>
            <a:endParaRPr lang="en-US" dirty="0"/>
          </a:p>
        </p:txBody>
      </p:sp>
      <p:sp>
        <p:nvSpPr>
          <p:cNvPr id="11" name="12-Point Star 10"/>
          <p:cNvSpPr/>
          <p:nvPr/>
        </p:nvSpPr>
        <p:spPr>
          <a:xfrm>
            <a:off x="1780540" y="3733800"/>
            <a:ext cx="1851660" cy="1851660"/>
          </a:xfrm>
          <a:prstGeom prst="star12">
            <a:avLst/>
          </a:prstGeom>
          <a:ln/>
        </p:spPr>
        <p:style>
          <a:lnRef idx="0">
            <a:schemeClr val="accent4"/>
          </a:lnRef>
          <a:fillRef idx="3">
            <a:schemeClr val="accent4"/>
          </a:fillRef>
          <a:effectRef idx="3">
            <a:schemeClr val="accent4"/>
          </a:effectRef>
          <a:fontRef idx="minor">
            <a:schemeClr val="lt1"/>
          </a:fontRef>
        </p:style>
        <p:txBody>
          <a:bodyPr/>
          <a:lstStyle/>
          <a:p>
            <a:pPr algn="ctr"/>
            <a:r>
              <a:rPr lang="en-US" sz="2800" dirty="0" smtClean="0">
                <a:solidFill>
                  <a:srgbClr val="FFFF00"/>
                </a:solidFill>
              </a:rPr>
              <a:t>10% OFF!</a:t>
            </a:r>
            <a:endParaRPr lang="en-US" sz="2800" dirty="0">
              <a:solidFill>
                <a:srgbClr val="FFFF00"/>
              </a:solidFill>
            </a:endParaRPr>
          </a:p>
        </p:txBody>
      </p:sp>
      <p:sp>
        <p:nvSpPr>
          <p:cNvPr id="13" name="Striped Right Arrow 12"/>
          <p:cNvSpPr/>
          <p:nvPr/>
        </p:nvSpPr>
        <p:spPr>
          <a:xfrm>
            <a:off x="5867400" y="5219542"/>
            <a:ext cx="1701800" cy="103590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50" dirty="0" smtClean="0"/>
              <a:t>Share on Facebook Now!</a:t>
            </a:r>
            <a:endParaRPr lang="en-US" sz="1250" dirty="0"/>
          </a:p>
        </p:txBody>
      </p:sp>
    </p:spTree>
    <p:extLst>
      <p:ext uri="{BB962C8B-B14F-4D97-AF65-F5344CB8AC3E}">
        <p14:creationId xmlns:p14="http://schemas.microsoft.com/office/powerpoint/2010/main" val="133059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84300" y="2197100"/>
            <a:ext cx="6601648" cy="4287107"/>
          </a:xfrm>
          <a:prstGeom prst="rect">
            <a:avLst/>
          </a:prstGeom>
        </p:spPr>
      </p:pic>
      <p:sp>
        <p:nvSpPr>
          <p:cNvPr id="5" name="Rectangle 4"/>
          <p:cNvSpPr/>
          <p:nvPr/>
        </p:nvSpPr>
        <p:spPr>
          <a:xfrm>
            <a:off x="3632200" y="2782669"/>
            <a:ext cx="2451100" cy="669414"/>
          </a:xfrm>
          <a:prstGeom prst="rect">
            <a:avLst/>
          </a:prstGeom>
        </p:spPr>
        <p:txBody>
          <a:bodyPr wrap="square">
            <a:spAutoFit/>
          </a:bodyPr>
          <a:lstStyle/>
          <a:p>
            <a:r>
              <a:rPr lang="en-US" sz="1250" dirty="0" smtClean="0"/>
              <a:t>This is INCRIDBLE! This Dragon is amazing! EXACTLY what I wanted. Here is a Bonus!</a:t>
            </a:r>
            <a:endParaRPr lang="en-US" sz="1250" dirty="0"/>
          </a:p>
        </p:txBody>
      </p:sp>
      <p:sp>
        <p:nvSpPr>
          <p:cNvPr id="7" name="Rectangle 6"/>
          <p:cNvSpPr/>
          <p:nvPr/>
        </p:nvSpPr>
        <p:spPr>
          <a:xfrm>
            <a:off x="6083300" y="2782669"/>
            <a:ext cx="1252829" cy="369332"/>
          </a:xfrm>
          <a:prstGeom prst="rect">
            <a:avLst/>
          </a:prstGeom>
        </p:spPr>
        <p:txBody>
          <a:bodyPr wrap="none">
            <a:spAutoFit/>
          </a:bodyPr>
          <a:lstStyle/>
          <a:p>
            <a:r>
              <a:rPr lang="en-US" dirty="0" smtClean="0"/>
              <a:t>Client Bob</a:t>
            </a:r>
            <a:endParaRPr lang="en-US" dirty="0"/>
          </a:p>
        </p:txBody>
      </p:sp>
      <p:pic>
        <p:nvPicPr>
          <p:cNvPr id="8" name="Picture 7"/>
          <p:cNvPicPr>
            <a:picLocks noChangeAspect="1"/>
          </p:cNvPicPr>
          <p:nvPr/>
        </p:nvPicPr>
        <p:blipFill>
          <a:blip r:embed="rId3"/>
          <a:stretch>
            <a:fillRect/>
          </a:stretch>
        </p:blipFill>
        <p:spPr>
          <a:xfrm>
            <a:off x="2971801" y="3885805"/>
            <a:ext cx="2616199" cy="2598402"/>
          </a:xfrm>
          <a:prstGeom prst="rect">
            <a:avLst/>
          </a:prstGeom>
        </p:spPr>
      </p:pic>
      <p:sp>
        <p:nvSpPr>
          <p:cNvPr id="10" name="Rectangular Callout 9"/>
          <p:cNvSpPr/>
          <p:nvPr/>
        </p:nvSpPr>
        <p:spPr>
          <a:xfrm>
            <a:off x="2476500" y="2654300"/>
            <a:ext cx="3708400" cy="1371600"/>
          </a:xfrm>
          <a:prstGeom prst="wedgeRectCallout">
            <a:avLst>
              <a:gd name="adj1" fmla="val -20833"/>
              <a:gd name="adj2" fmla="val 476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Congratulations! You have been promoted to Manager due to you excellent knowledge of 3D Printers and service to clients!</a:t>
            </a:r>
            <a:endParaRPr lang="en-US" dirty="0"/>
          </a:p>
        </p:txBody>
      </p:sp>
      <p:sp>
        <p:nvSpPr>
          <p:cNvPr id="11" name="12-Point Star 10"/>
          <p:cNvSpPr/>
          <p:nvPr/>
        </p:nvSpPr>
        <p:spPr>
          <a:xfrm>
            <a:off x="1511300" y="3885805"/>
            <a:ext cx="2258060" cy="2042160"/>
          </a:xfrm>
          <a:prstGeom prst="star12">
            <a:avLst/>
          </a:prstGeom>
          <a:ln/>
        </p:spPr>
        <p:style>
          <a:lnRef idx="0">
            <a:schemeClr val="accent4"/>
          </a:lnRef>
          <a:fillRef idx="3">
            <a:schemeClr val="accent4"/>
          </a:fillRef>
          <a:effectRef idx="3">
            <a:schemeClr val="accent4"/>
          </a:effectRef>
          <a:fontRef idx="minor">
            <a:schemeClr val="lt1"/>
          </a:fontRef>
        </p:style>
        <p:txBody>
          <a:bodyPr/>
          <a:lstStyle/>
          <a:p>
            <a:pPr algn="ctr"/>
            <a:endParaRPr lang="en-US" sz="1600" dirty="0" smtClean="0">
              <a:solidFill>
                <a:srgbClr val="FFFF00"/>
              </a:solidFill>
            </a:endParaRPr>
          </a:p>
          <a:p>
            <a:pPr algn="ctr"/>
            <a:r>
              <a:rPr lang="en-US" sz="1600" dirty="0" smtClean="0">
                <a:solidFill>
                  <a:srgbClr val="FFFF00"/>
                </a:solidFill>
              </a:rPr>
              <a:t>Promotion!</a:t>
            </a:r>
            <a:endParaRPr lang="en-US" sz="1600" dirty="0">
              <a:solidFill>
                <a:srgbClr val="FFFF00"/>
              </a:solidFill>
            </a:endParaRPr>
          </a:p>
        </p:txBody>
      </p:sp>
      <p:sp>
        <p:nvSpPr>
          <p:cNvPr id="13" name="Striped Right Arrow 12"/>
          <p:cNvSpPr/>
          <p:nvPr/>
        </p:nvSpPr>
        <p:spPr>
          <a:xfrm>
            <a:off x="5867400" y="5219542"/>
            <a:ext cx="1701800" cy="1035907"/>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50" dirty="0" smtClean="0"/>
              <a:t>Share on Facebook Now!</a:t>
            </a:r>
            <a:endParaRPr lang="en-US" sz="1250" dirty="0"/>
          </a:p>
        </p:txBody>
      </p:sp>
      <p:sp>
        <p:nvSpPr>
          <p:cNvPr id="2" name="Title 1"/>
          <p:cNvSpPr>
            <a:spLocks noGrp="1"/>
          </p:cNvSpPr>
          <p:nvPr>
            <p:ph type="title"/>
          </p:nvPr>
        </p:nvSpPr>
        <p:spPr/>
        <p:txBody>
          <a:bodyPr/>
          <a:lstStyle/>
          <a:p>
            <a:r>
              <a:rPr lang="en-US" dirty="0" smtClean="0"/>
              <a:t>Rank Advancement Example</a:t>
            </a:r>
            <a:endParaRPr lang="en-US" dirty="0"/>
          </a:p>
        </p:txBody>
      </p:sp>
      <p:sp>
        <p:nvSpPr>
          <p:cNvPr id="3" name="Content Placeholder 2"/>
          <p:cNvSpPr>
            <a:spLocks noGrp="1"/>
          </p:cNvSpPr>
          <p:nvPr>
            <p:ph idx="1"/>
          </p:nvPr>
        </p:nvSpPr>
        <p:spPr>
          <a:xfrm>
            <a:off x="779463" y="1549400"/>
            <a:ext cx="7583487" cy="647700"/>
          </a:xfrm>
        </p:spPr>
        <p:txBody>
          <a:bodyPr>
            <a:normAutofit fontScale="92500" lnSpcReduction="10000"/>
          </a:bodyPr>
          <a:lstStyle/>
          <a:p>
            <a:r>
              <a:rPr lang="en-US" dirty="0" smtClean="0"/>
              <a:t>Below is an example of a rank advancement achieved by correctly responding to client needs 3 times consecutively.</a:t>
            </a:r>
            <a:endParaRPr lang="en-US" dirty="0"/>
          </a:p>
        </p:txBody>
      </p:sp>
    </p:spTree>
    <p:extLst>
      <p:ext uri="{BB962C8B-B14F-4D97-AF65-F5344CB8AC3E}">
        <p14:creationId xmlns:p14="http://schemas.microsoft.com/office/powerpoint/2010/main" val="3639491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00100"/>
          </a:xfrm>
        </p:spPr>
        <p:txBody>
          <a:bodyPr/>
          <a:lstStyle/>
          <a:p>
            <a:r>
              <a:rPr lang="en-US" dirty="0" smtClean="0"/>
              <a:t>Sources:</a:t>
            </a:r>
            <a:endParaRPr lang="en-US" dirty="0"/>
          </a:p>
        </p:txBody>
      </p:sp>
      <p:sp>
        <p:nvSpPr>
          <p:cNvPr id="3" name="Content Placeholder 2"/>
          <p:cNvSpPr>
            <a:spLocks noGrp="1"/>
          </p:cNvSpPr>
          <p:nvPr>
            <p:ph idx="1"/>
          </p:nvPr>
        </p:nvSpPr>
        <p:spPr>
          <a:xfrm>
            <a:off x="779463" y="1346200"/>
            <a:ext cx="7583487" cy="4991100"/>
          </a:xfrm>
        </p:spPr>
        <p:txBody>
          <a:bodyPr>
            <a:normAutofit fontScale="55000" lnSpcReduction="20000"/>
          </a:bodyPr>
          <a:lstStyle/>
          <a:p>
            <a:r>
              <a:rPr lang="pl-PL" dirty="0" smtClean="0"/>
              <a:t>Clip </a:t>
            </a:r>
            <a:r>
              <a:rPr lang="pl-PL" dirty="0"/>
              <a:t>Art. </a:t>
            </a:r>
            <a:r>
              <a:rPr lang="pl-PL" dirty="0" err="1"/>
              <a:t>Retrieved</a:t>
            </a:r>
            <a:r>
              <a:rPr lang="pl-PL" dirty="0"/>
              <a:t> on March 07, 2015 from </a:t>
            </a:r>
            <a:r>
              <a:rPr lang="pl-PL" dirty="0" err="1"/>
              <a:t>https</a:t>
            </a:r>
            <a:r>
              <a:rPr lang="pl-PL" dirty="0"/>
              <a:t>://</a:t>
            </a:r>
            <a:r>
              <a:rPr lang="pl-PL" dirty="0" err="1"/>
              <a:t>www.google.com</a:t>
            </a:r>
            <a:r>
              <a:rPr lang="pl-PL" dirty="0"/>
              <a:t>/</a:t>
            </a:r>
            <a:r>
              <a:rPr lang="pl-PL" dirty="0" err="1"/>
              <a:t>url?sa</a:t>
            </a:r>
            <a:r>
              <a:rPr lang="pl-PL" dirty="0"/>
              <a:t>=</a:t>
            </a:r>
            <a:r>
              <a:rPr lang="pl-PL" dirty="0" err="1"/>
              <a:t>i&amp;rct</a:t>
            </a:r>
            <a:r>
              <a:rPr lang="pl-PL" dirty="0"/>
              <a:t>=</a:t>
            </a:r>
            <a:r>
              <a:rPr lang="pl-PL" dirty="0" err="1"/>
              <a:t>j&amp;q</a:t>
            </a:r>
            <a:r>
              <a:rPr lang="pl-PL" dirty="0"/>
              <a:t>=&amp;</a:t>
            </a:r>
            <a:r>
              <a:rPr lang="pl-PL" dirty="0" err="1"/>
              <a:t>esrc</a:t>
            </a:r>
            <a:r>
              <a:rPr lang="pl-PL" dirty="0"/>
              <a:t>=</a:t>
            </a:r>
            <a:r>
              <a:rPr lang="pl-PL" dirty="0" err="1"/>
              <a:t>s&amp;source</a:t>
            </a:r>
            <a:r>
              <a:rPr lang="pl-PL" dirty="0"/>
              <a:t>=</a:t>
            </a:r>
            <a:r>
              <a:rPr lang="pl-PL" dirty="0" err="1"/>
              <a:t>images&amp;cd</a:t>
            </a:r>
            <a:r>
              <a:rPr lang="pl-PL" dirty="0"/>
              <a:t>=&amp;</a:t>
            </a:r>
            <a:r>
              <a:rPr lang="pl-PL" dirty="0" err="1"/>
              <a:t>cad</a:t>
            </a:r>
            <a:r>
              <a:rPr lang="pl-PL" dirty="0"/>
              <a:t>=</a:t>
            </a:r>
            <a:r>
              <a:rPr lang="pl-PL" dirty="0" err="1"/>
              <a:t>rja&amp;uact</a:t>
            </a:r>
            <a:r>
              <a:rPr lang="pl-PL" dirty="0"/>
              <a:t>=8&amp;ved=0CAcQjRw&amp;url=http%3A%2F%2Fwww.tlnt.com%2F2013%2F11%2F06%2Fwant-to-boost-retention-adopt-an-early-recognition-strategy%2F&amp;ei=_Pn8VMHHB46jyATC94IY&amp;bvm=bv.87611401,d.aWw&amp;psig=AFQjCNFK1TXkszUmlNjWNRrVXdeuLA25ZQ&amp;ust=1425951012534212 </a:t>
            </a:r>
          </a:p>
          <a:p>
            <a:r>
              <a:rPr lang="en-US" dirty="0"/>
              <a:t>Computer tablet phone. Retrieved on March 07, 2015 from </a:t>
            </a:r>
            <a:r>
              <a:rPr lang="en-US" dirty="0">
                <a:hlinkClick r:id="rId2"/>
              </a:rPr>
              <a:t>http://stuffdudeslike.com/wp-content/uploads/2015/02/computer-tablet-</a:t>
            </a:r>
            <a:r>
              <a:rPr lang="en-US" dirty="0" smtClean="0">
                <a:hlinkClick r:id="rId2"/>
              </a:rPr>
              <a:t>phone.jpg</a:t>
            </a:r>
            <a:endParaRPr lang="en-US" dirty="0" smtClean="0"/>
          </a:p>
          <a:p>
            <a:r>
              <a:rPr lang="en-US" dirty="0"/>
              <a:t>Da-</a:t>
            </a:r>
            <a:r>
              <a:rPr lang="en-US" dirty="0" err="1"/>
              <a:t>vinci</a:t>
            </a:r>
            <a:r>
              <a:rPr lang="en-US" dirty="0"/>
              <a:t> 3d printer. Retrieved on March 07, 2015 from </a:t>
            </a:r>
            <a:r>
              <a:rPr lang="en-US" dirty="0">
                <a:hlinkClick r:id="rId3"/>
              </a:rPr>
              <a:t>http://www.3ders.org/images/da-vinci-3d-printer-1.</a:t>
            </a:r>
            <a:r>
              <a:rPr lang="en-US" dirty="0" smtClean="0">
                <a:hlinkClick r:id="rId3"/>
              </a:rPr>
              <a:t>png</a:t>
            </a:r>
            <a:endParaRPr lang="en-US" dirty="0" smtClean="0"/>
          </a:p>
          <a:p>
            <a:r>
              <a:rPr lang="en-US" dirty="0"/>
              <a:t>EOSINT M 280 facts. Retrieved on March 07, 2015 from http://titanium3dprinting.com</a:t>
            </a:r>
          </a:p>
          <a:p>
            <a:r>
              <a:rPr lang="pl-PL" dirty="0" err="1"/>
              <a:t>Eosint</a:t>
            </a:r>
            <a:r>
              <a:rPr lang="pl-PL" dirty="0"/>
              <a:t> </a:t>
            </a:r>
            <a:r>
              <a:rPr lang="pl-PL" dirty="0" err="1"/>
              <a:t>Printer</a:t>
            </a:r>
            <a:r>
              <a:rPr lang="pl-PL" dirty="0"/>
              <a:t> </a:t>
            </a:r>
            <a:r>
              <a:rPr lang="pl-PL" dirty="0" err="1"/>
              <a:t>Specs</a:t>
            </a:r>
            <a:r>
              <a:rPr lang="pl-PL" dirty="0"/>
              <a:t>. </a:t>
            </a:r>
            <a:r>
              <a:rPr lang="pl-PL" dirty="0" err="1"/>
              <a:t>Retireved</a:t>
            </a:r>
            <a:r>
              <a:rPr lang="pl-PL" dirty="0"/>
              <a:t> on March 07, 2015 from </a:t>
            </a:r>
            <a:r>
              <a:rPr lang="pl-PL" dirty="0">
                <a:hlinkClick r:id="rId4"/>
              </a:rPr>
              <a:t>http://ip-saas-eos-cms.s3.amazonaws.com/public/f5f99551d4458b18/27ebd3228c5c41627d9439e0e44a8336/eosint_m_280_1.</a:t>
            </a:r>
            <a:r>
              <a:rPr lang="pl-PL" dirty="0" smtClean="0">
                <a:hlinkClick r:id="rId4"/>
              </a:rPr>
              <a:t>jpg</a:t>
            </a:r>
            <a:endParaRPr lang="pl-PL" dirty="0" smtClean="0"/>
          </a:p>
          <a:p>
            <a:r>
              <a:rPr lang="en-US" dirty="0"/>
              <a:t>Objet 3d printer. Retrieved on March 07, 2015 from http://</a:t>
            </a:r>
            <a:r>
              <a:rPr lang="en-US" dirty="0" err="1"/>
              <a:t>cfnewsads.thomasnet.com</a:t>
            </a:r>
            <a:r>
              <a:rPr lang="en-US" dirty="0"/>
              <a:t>/images/medium/625/625487.</a:t>
            </a:r>
            <a:r>
              <a:rPr lang="en-US" dirty="0" smtClean="0"/>
              <a:t>jpg</a:t>
            </a:r>
          </a:p>
          <a:p>
            <a:r>
              <a:rPr lang="en-US" dirty="0" err="1" smtClean="0"/>
              <a:t>Skyrim</a:t>
            </a:r>
            <a:r>
              <a:rPr lang="en-US" dirty="0" smtClean="0"/>
              <a:t> Image. Retrieved on March 07, 2015 from </a:t>
            </a:r>
            <a:r>
              <a:rPr lang="en-US" dirty="0">
                <a:hlinkClick r:id="rId5"/>
              </a:rPr>
              <a:t>http://www.mobygames.com/images/shots/l/531666-the-elder-scrolls-v-skyrim-windows-screenshot-dialogue-</a:t>
            </a:r>
            <a:r>
              <a:rPr lang="en-US" dirty="0" smtClean="0">
                <a:hlinkClick r:id="rId5"/>
              </a:rPr>
              <a:t>choices.jpg</a:t>
            </a:r>
            <a:endParaRPr lang="en-US" dirty="0" smtClean="0"/>
          </a:p>
          <a:p>
            <a:r>
              <a:rPr lang="en-US" dirty="0" smtClean="0"/>
              <a:t>Smith, A. (2015) All Game Art Drawings Created by Ammon Smith. </a:t>
            </a:r>
          </a:p>
        </p:txBody>
      </p:sp>
    </p:spTree>
    <p:extLst>
      <p:ext uri="{BB962C8B-B14F-4D97-AF65-F5344CB8AC3E}">
        <p14:creationId xmlns:p14="http://schemas.microsoft.com/office/powerpoint/2010/main" val="142320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Game Platform</a:t>
            </a:r>
            <a:endParaRPr lang="en-US" dirty="0"/>
          </a:p>
        </p:txBody>
      </p:sp>
      <p:sp>
        <p:nvSpPr>
          <p:cNvPr id="3" name="Content Placeholder 2"/>
          <p:cNvSpPr>
            <a:spLocks noGrp="1"/>
          </p:cNvSpPr>
          <p:nvPr>
            <p:ph idx="1"/>
          </p:nvPr>
        </p:nvSpPr>
        <p:spPr/>
        <p:txBody>
          <a:bodyPr>
            <a:normAutofit lnSpcReduction="10000"/>
          </a:bodyPr>
          <a:lstStyle/>
          <a:p>
            <a:pPr>
              <a:lnSpc>
                <a:spcPct val="200000"/>
              </a:lnSpc>
            </a:pPr>
            <a:r>
              <a:rPr lang="en-US" dirty="0" smtClean="0"/>
              <a:t>Smart Phones</a:t>
            </a:r>
          </a:p>
          <a:p>
            <a:pPr>
              <a:lnSpc>
                <a:spcPct val="200000"/>
              </a:lnSpc>
            </a:pPr>
            <a:r>
              <a:rPr lang="en-US" dirty="0" smtClean="0"/>
              <a:t>Tablets</a:t>
            </a:r>
          </a:p>
          <a:p>
            <a:pPr>
              <a:lnSpc>
                <a:spcPct val="200000"/>
              </a:lnSpc>
            </a:pPr>
            <a:r>
              <a:rPr lang="en-US" dirty="0" smtClean="0"/>
              <a:t>Laptops</a:t>
            </a:r>
          </a:p>
          <a:p>
            <a:pPr>
              <a:lnSpc>
                <a:spcPct val="200000"/>
              </a:lnSpc>
            </a:pPr>
            <a:r>
              <a:rPr lang="en-US" dirty="0" smtClean="0"/>
              <a:t>Desktops</a:t>
            </a:r>
          </a:p>
          <a:p>
            <a:pPr lvl="1">
              <a:lnSpc>
                <a:spcPct val="200000"/>
              </a:lnSpc>
            </a:pPr>
            <a:r>
              <a:rPr lang="en-US" dirty="0" smtClean="0"/>
              <a:t>Touch Screen compatible</a:t>
            </a:r>
          </a:p>
          <a:p>
            <a:endParaRPr lang="en-US" dirty="0"/>
          </a:p>
        </p:txBody>
      </p:sp>
      <p:pic>
        <p:nvPicPr>
          <p:cNvPr id="4" name="Picture 3"/>
          <p:cNvPicPr>
            <a:picLocks noChangeAspect="1"/>
          </p:cNvPicPr>
          <p:nvPr/>
        </p:nvPicPr>
        <p:blipFill>
          <a:blip r:embed="rId2"/>
          <a:stretch>
            <a:fillRect/>
          </a:stretch>
        </p:blipFill>
        <p:spPr>
          <a:xfrm>
            <a:off x="3889069" y="2181160"/>
            <a:ext cx="4823131" cy="3152839"/>
          </a:xfrm>
          <a:prstGeom prst="rect">
            <a:avLst/>
          </a:prstGeom>
        </p:spPr>
      </p:pic>
    </p:spTree>
    <p:extLst>
      <p:ext uri="{BB962C8B-B14F-4D97-AF65-F5344CB8AC3E}">
        <p14:creationId xmlns:p14="http://schemas.microsoft.com/office/powerpoint/2010/main" val="62560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Concept</a:t>
            </a:r>
            <a:endParaRPr lang="en-US" dirty="0"/>
          </a:p>
        </p:txBody>
      </p:sp>
      <p:sp>
        <p:nvSpPr>
          <p:cNvPr id="3" name="Content Placeholder 2"/>
          <p:cNvSpPr>
            <a:spLocks noGrp="1"/>
          </p:cNvSpPr>
          <p:nvPr>
            <p:ph idx="1"/>
          </p:nvPr>
        </p:nvSpPr>
        <p:spPr/>
        <p:txBody>
          <a:bodyPr/>
          <a:lstStyle/>
          <a:p>
            <a:r>
              <a:rPr lang="en-US" dirty="0" smtClean="0"/>
              <a:t>Learners </a:t>
            </a:r>
            <a:r>
              <a:rPr lang="en-US" dirty="0"/>
              <a:t>are </a:t>
            </a:r>
            <a:r>
              <a:rPr lang="en-US" dirty="0" smtClean="0"/>
              <a:t>an artist/business professional </a:t>
            </a:r>
            <a:r>
              <a:rPr lang="en-US" dirty="0"/>
              <a:t>that is in popular demand due to </a:t>
            </a:r>
            <a:r>
              <a:rPr lang="en-US" dirty="0" smtClean="0"/>
              <a:t>their </a:t>
            </a:r>
            <a:r>
              <a:rPr lang="en-US" dirty="0"/>
              <a:t>skills and </a:t>
            </a:r>
            <a:r>
              <a:rPr lang="en-US" dirty="0" smtClean="0"/>
              <a:t>creativity. 3D Printing Business Venture is all about putting those skills to work by using their knowledge of 3D printing to meet the needs of clients</a:t>
            </a:r>
            <a:r>
              <a:rPr lang="en-US" dirty="0"/>
              <a:t> </a:t>
            </a:r>
            <a:r>
              <a:rPr lang="en-US" dirty="0" smtClean="0"/>
              <a:t>in a quest game format. </a:t>
            </a:r>
            <a:endParaRPr lang="en-US" dirty="0"/>
          </a:p>
        </p:txBody>
      </p:sp>
    </p:spTree>
    <p:extLst>
      <p:ext uri="{BB962C8B-B14F-4D97-AF65-F5344CB8AC3E}">
        <p14:creationId xmlns:p14="http://schemas.microsoft.com/office/powerpoint/2010/main" val="1559757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Continued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3D Printing is a new emerging technology that a lot of art students and business professionals do not yet have a lot of real world experience using. This game helps learners secretly continue their learning about 3D printers and seeing how their differences are important in real world business scenarios.  </a:t>
            </a:r>
            <a:endParaRPr lang="en-US" dirty="0"/>
          </a:p>
          <a:p>
            <a:r>
              <a:rPr lang="en-US" dirty="0" smtClean="0"/>
              <a:t>Learners need to understand the differences in the kinds of 3D printers available; this game will help them to do this in a fun and engaging way with real rewards.</a:t>
            </a:r>
          </a:p>
          <a:p>
            <a:r>
              <a:rPr lang="en-US" dirty="0" smtClean="0"/>
              <a:t>Learners will progress through the game in the form of an adventure game appropriate for my target audience of students and business professionals. </a:t>
            </a:r>
            <a:r>
              <a:rPr lang="en-US" dirty="0"/>
              <a:t>D</a:t>
            </a:r>
            <a:r>
              <a:rPr lang="en-US" dirty="0" smtClean="0"/>
              <a:t>ifficulty for each </a:t>
            </a:r>
            <a:r>
              <a:rPr lang="en-US" dirty="0"/>
              <a:t>client would vary or increase as learners </a:t>
            </a:r>
            <a:r>
              <a:rPr lang="en-US" dirty="0" smtClean="0"/>
              <a:t>progress and level up in the form of promotions. </a:t>
            </a:r>
            <a:r>
              <a:rPr lang="en-US" dirty="0"/>
              <a:t>Learners would also </a:t>
            </a:r>
            <a:r>
              <a:rPr lang="en-US" dirty="0" smtClean="0"/>
              <a:t>receive animated </a:t>
            </a:r>
            <a:r>
              <a:rPr lang="en-US" dirty="0"/>
              <a:t>comical feedback based on their choices from the clients. </a:t>
            </a:r>
          </a:p>
        </p:txBody>
      </p:sp>
    </p:spTree>
    <p:extLst>
      <p:ext uri="{BB962C8B-B14F-4D97-AF65-F5344CB8AC3E}">
        <p14:creationId xmlns:p14="http://schemas.microsoft.com/office/powerpoint/2010/main" val="106921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381000"/>
            <a:ext cx="7583487" cy="850900"/>
          </a:xfrm>
        </p:spPr>
        <p:txBody>
          <a:bodyPr/>
          <a:lstStyle/>
          <a:p>
            <a:r>
              <a:rPr lang="en-US" dirty="0" smtClean="0"/>
              <a:t>Game Inspiration</a:t>
            </a:r>
            <a:endParaRPr lang="en-US" dirty="0"/>
          </a:p>
        </p:txBody>
      </p:sp>
      <p:sp>
        <p:nvSpPr>
          <p:cNvPr id="3" name="Content Placeholder 2"/>
          <p:cNvSpPr>
            <a:spLocks noGrp="1"/>
          </p:cNvSpPr>
          <p:nvPr>
            <p:ph idx="1"/>
          </p:nvPr>
        </p:nvSpPr>
        <p:spPr>
          <a:xfrm>
            <a:off x="546099" y="1346200"/>
            <a:ext cx="8039101" cy="1943100"/>
          </a:xfrm>
        </p:spPr>
        <p:txBody>
          <a:bodyPr>
            <a:normAutofit/>
          </a:bodyPr>
          <a:lstStyle/>
          <a:p>
            <a:r>
              <a:rPr lang="en-US" dirty="0" smtClean="0"/>
              <a:t>3D Printing Business Venture is based on quest games where players are given response selections to choose from when encountering new characters like the game </a:t>
            </a:r>
            <a:r>
              <a:rPr lang="en-US" dirty="0" err="1" smtClean="0"/>
              <a:t>Skyrim</a:t>
            </a:r>
            <a:r>
              <a:rPr lang="en-US" dirty="0" smtClean="0"/>
              <a:t> pictured below. Players will be rewarded based on the appropriateness of their responses.</a:t>
            </a:r>
          </a:p>
          <a:p>
            <a:pPr marL="0" indent="0">
              <a:buNone/>
            </a:pPr>
            <a:endParaRPr lang="en-US" dirty="0"/>
          </a:p>
        </p:txBody>
      </p:sp>
      <p:pic>
        <p:nvPicPr>
          <p:cNvPr id="5" name="Picture 4"/>
          <p:cNvPicPr>
            <a:picLocks noChangeAspect="1"/>
          </p:cNvPicPr>
          <p:nvPr/>
        </p:nvPicPr>
        <p:blipFill>
          <a:blip r:embed="rId2"/>
          <a:stretch>
            <a:fillRect/>
          </a:stretch>
        </p:blipFill>
        <p:spPr>
          <a:xfrm>
            <a:off x="2073010" y="3136900"/>
            <a:ext cx="5000890" cy="3234499"/>
          </a:xfrm>
          <a:prstGeom prst="rect">
            <a:avLst/>
          </a:prstGeom>
        </p:spPr>
      </p:pic>
    </p:spTree>
    <p:extLst>
      <p:ext uri="{BB962C8B-B14F-4D97-AF65-F5344CB8AC3E}">
        <p14:creationId xmlns:p14="http://schemas.microsoft.com/office/powerpoint/2010/main" val="369610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Secret Selling</a:t>
            </a:r>
            <a:endParaRPr lang="en-US" dirty="0"/>
          </a:p>
        </p:txBody>
      </p:sp>
      <p:sp>
        <p:nvSpPr>
          <p:cNvPr id="3" name="Content Placeholder 2"/>
          <p:cNvSpPr>
            <a:spLocks noGrp="1"/>
          </p:cNvSpPr>
          <p:nvPr>
            <p:ph idx="1"/>
          </p:nvPr>
        </p:nvSpPr>
        <p:spPr/>
        <p:txBody>
          <a:bodyPr>
            <a:normAutofit fontScale="92500"/>
          </a:bodyPr>
          <a:lstStyle/>
          <a:p>
            <a:r>
              <a:rPr lang="en-US" dirty="0" smtClean="0"/>
              <a:t>The secret selling that is taking place in this game is creating an environment where students are continuing to learn about 3D printers, applying what they have learned from the main body of the training module, and learning how the differences in the kinds of 3D printers available apply in real work scenarios while being engaged in the game. </a:t>
            </a:r>
          </a:p>
          <a:p>
            <a:r>
              <a:rPr lang="en-US" dirty="0" smtClean="0"/>
              <a:t>Students will continue to learn through responses from clients in the game without consciously acknowledging  the lessons about 3D printers and their important differences.</a:t>
            </a:r>
          </a:p>
          <a:p>
            <a:r>
              <a:rPr lang="en-US" dirty="0" smtClean="0"/>
              <a:t>Learners will gain an appreciation while having fun enjoying their progression in the game and seeing client responses.</a:t>
            </a:r>
            <a:endParaRPr lang="en-US" dirty="0"/>
          </a:p>
        </p:txBody>
      </p:sp>
    </p:spTree>
    <p:extLst>
      <p:ext uri="{BB962C8B-B14F-4D97-AF65-F5344CB8AC3E}">
        <p14:creationId xmlns:p14="http://schemas.microsoft.com/office/powerpoint/2010/main" val="2302454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Goal</a:t>
            </a:r>
            <a:endParaRPr lang="en-US" dirty="0"/>
          </a:p>
        </p:txBody>
      </p:sp>
      <p:sp>
        <p:nvSpPr>
          <p:cNvPr id="3" name="Content Placeholder 2"/>
          <p:cNvSpPr>
            <a:spLocks noGrp="1"/>
          </p:cNvSpPr>
          <p:nvPr>
            <p:ph idx="1"/>
          </p:nvPr>
        </p:nvSpPr>
        <p:spPr/>
        <p:txBody>
          <a:bodyPr>
            <a:normAutofit lnSpcReduction="10000"/>
          </a:bodyPr>
          <a:lstStyle/>
          <a:p>
            <a:r>
              <a:rPr lang="en-US" dirty="0" smtClean="0"/>
              <a:t>The goal of 3D Printing Business </a:t>
            </a:r>
            <a:r>
              <a:rPr lang="en-US" dirty="0"/>
              <a:t>V</a:t>
            </a:r>
            <a:r>
              <a:rPr lang="en-US" dirty="0" smtClean="0"/>
              <a:t>enture is for players to correctly choose the appropriate kind of 3D printer required to complete the needs of various clients.</a:t>
            </a:r>
          </a:p>
          <a:p>
            <a:r>
              <a:rPr lang="en-US" dirty="0" smtClean="0"/>
              <a:t>Each client will have their own demands with unique needs. Learners will gain experience with real business scenarios.</a:t>
            </a:r>
          </a:p>
          <a:p>
            <a:r>
              <a:rPr lang="en-US" dirty="0"/>
              <a:t>After having completed a portion of the Module on the kinds of 3D printers available learners will go on a quest game where they will be challenged by clients that have specific demands on what they want, and then learners will select the appropriate printer required for the task.</a:t>
            </a:r>
            <a:endParaRPr lang="en-US" dirty="0" smtClean="0"/>
          </a:p>
          <a:p>
            <a:endParaRPr lang="en-US" dirty="0"/>
          </a:p>
        </p:txBody>
      </p:sp>
    </p:spTree>
    <p:extLst>
      <p:ext uri="{BB962C8B-B14F-4D97-AF65-F5344CB8AC3E}">
        <p14:creationId xmlns:p14="http://schemas.microsoft.com/office/powerpoint/2010/main" val="397779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blip>
          <a:stretch>
            <a:fillRect/>
          </a:stretch>
        </p:blipFill>
        <p:spPr>
          <a:xfrm>
            <a:off x="5168901" y="4399118"/>
            <a:ext cx="3454028" cy="2115982"/>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342900" y="1828800"/>
            <a:ext cx="7835901" cy="3454400"/>
          </a:xfrm>
        </p:spPr>
        <p:txBody>
          <a:bodyPr>
            <a:normAutofit fontScale="92500" lnSpcReduction="20000"/>
          </a:bodyPr>
          <a:lstStyle/>
          <a:p>
            <a:r>
              <a:rPr lang="en-US" dirty="0" smtClean="0"/>
              <a:t>Learners will be engaged for a variety of factors including:</a:t>
            </a:r>
          </a:p>
          <a:p>
            <a:pPr lvl="1"/>
            <a:r>
              <a:rPr lang="en-US" dirty="0" smtClean="0"/>
              <a:t>A fun learning environment</a:t>
            </a:r>
          </a:p>
          <a:p>
            <a:pPr lvl="1"/>
            <a:r>
              <a:rPr lang="en-US" dirty="0" smtClean="0"/>
              <a:t>Animated characters and client reactions</a:t>
            </a:r>
          </a:p>
          <a:p>
            <a:pPr lvl="1"/>
            <a:r>
              <a:rPr lang="en-US" dirty="0" smtClean="0"/>
              <a:t>A game theme focused on an area of learner interest</a:t>
            </a:r>
          </a:p>
          <a:p>
            <a:pPr lvl="1"/>
            <a:r>
              <a:rPr lang="en-US" dirty="0" smtClean="0"/>
              <a:t>Rewards as learners progress and make correct answer selections tied to social media.</a:t>
            </a:r>
          </a:p>
          <a:p>
            <a:pPr lvl="1"/>
            <a:r>
              <a:rPr lang="en-US" dirty="0" smtClean="0"/>
              <a:t>Real rewards awarded in the form of coupons for 3D printer related equipment.</a:t>
            </a:r>
          </a:p>
          <a:p>
            <a:pPr lvl="1"/>
            <a:r>
              <a:rPr lang="en-US" dirty="0" smtClean="0"/>
              <a:t>Level and rank progression</a:t>
            </a:r>
          </a:p>
          <a:p>
            <a:pPr lvl="1"/>
            <a:r>
              <a:rPr lang="en-US" dirty="0" smtClean="0"/>
              <a:t>Users will be able to interact in the game through a large number of devices they are comfortable using.</a:t>
            </a:r>
            <a:endParaRPr lang="en-US" dirty="0"/>
          </a:p>
        </p:txBody>
      </p:sp>
      <p:sp>
        <p:nvSpPr>
          <p:cNvPr id="2" name="Title 1"/>
          <p:cNvSpPr>
            <a:spLocks noGrp="1"/>
          </p:cNvSpPr>
          <p:nvPr>
            <p:ph type="title"/>
          </p:nvPr>
        </p:nvSpPr>
        <p:spPr/>
        <p:txBody>
          <a:bodyPr/>
          <a:lstStyle/>
          <a:p>
            <a:r>
              <a:rPr lang="en-US" dirty="0" smtClean="0"/>
              <a:t>Causes for Learner Engagement</a:t>
            </a:r>
            <a:endParaRPr lang="en-US" dirty="0"/>
          </a:p>
        </p:txBody>
      </p:sp>
    </p:spTree>
    <p:extLst>
      <p:ext uri="{BB962C8B-B14F-4D97-AF65-F5344CB8AC3E}">
        <p14:creationId xmlns:p14="http://schemas.microsoft.com/office/powerpoint/2010/main" val="3409786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Mechanics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Learners will progress in the form of level based quest game.</a:t>
            </a:r>
          </a:p>
          <a:p>
            <a:r>
              <a:rPr lang="en-US" dirty="0" smtClean="0"/>
              <a:t>Learners can interact with the game using a touchscreen display.</a:t>
            </a:r>
          </a:p>
          <a:p>
            <a:r>
              <a:rPr lang="en-US" dirty="0" smtClean="0"/>
              <a:t>Learners will be challenged to apply what they know when given a task from a client with a realistic request.</a:t>
            </a:r>
          </a:p>
          <a:p>
            <a:r>
              <a:rPr lang="en-US" dirty="0" smtClean="0"/>
              <a:t>Learners will have access to a help link to review different printer specs if needed.</a:t>
            </a:r>
          </a:p>
          <a:p>
            <a:r>
              <a:rPr lang="en-US" dirty="0" smtClean="0"/>
              <a:t>Learners will increase in rank based on accurate responses and be awarded both real rewards in the form of coupons, and character promotion within the game.</a:t>
            </a:r>
          </a:p>
          <a:p>
            <a:r>
              <a:rPr lang="en-US" dirty="0" smtClean="0"/>
              <a:t>Progress and awards will be posted to social media sites.</a:t>
            </a:r>
          </a:p>
          <a:p>
            <a:r>
              <a:rPr lang="en-US" dirty="0" smtClean="0"/>
              <a:t>Learners will progress through the game and level up based on the accuracy of their printer selection to meet client needs.</a:t>
            </a:r>
            <a:endParaRPr lang="en-US" dirty="0"/>
          </a:p>
        </p:txBody>
      </p:sp>
    </p:spTree>
    <p:extLst>
      <p:ext uri="{BB962C8B-B14F-4D97-AF65-F5344CB8AC3E}">
        <p14:creationId xmlns:p14="http://schemas.microsoft.com/office/powerpoint/2010/main" val="344971718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4707</TotalTime>
  <Words>1452</Words>
  <Application>Microsoft Macintosh PowerPoint</Application>
  <PresentationFormat>On-screen Show (4:3)</PresentationFormat>
  <Paragraphs>102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Revolution</vt:lpstr>
      <vt:lpstr>3D Printing Business Venture!</vt:lpstr>
      <vt:lpstr>Game Platform</vt:lpstr>
      <vt:lpstr>Game Concept</vt:lpstr>
      <vt:lpstr>Concept Continued</vt:lpstr>
      <vt:lpstr>Game Inspiration</vt:lpstr>
      <vt:lpstr>Secret Selling</vt:lpstr>
      <vt:lpstr>Game Goal</vt:lpstr>
      <vt:lpstr>Causes for Learner Engagement</vt:lpstr>
      <vt:lpstr>Game Mechanics</vt:lpstr>
      <vt:lpstr>Ranking System</vt:lpstr>
      <vt:lpstr>Level Layout</vt:lpstr>
      <vt:lpstr>Help Aid</vt:lpstr>
      <vt:lpstr>Client Reaction Example</vt:lpstr>
      <vt:lpstr>Rewards Explained</vt:lpstr>
      <vt:lpstr>Rewards Example</vt:lpstr>
      <vt:lpstr>Rank Advancement Example</vt:lpstr>
      <vt:lpstr>Sources:</vt:lpstr>
    </vt:vector>
  </TitlesOfParts>
  <Company>Student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Ammon Smith</dc:creator>
  <cp:lastModifiedBy>Ammon Smith</cp:lastModifiedBy>
  <cp:revision>41</cp:revision>
  <dcterms:created xsi:type="dcterms:W3CDTF">2015-03-07T07:15:09Z</dcterms:created>
  <dcterms:modified xsi:type="dcterms:W3CDTF">2015-03-30T02:46:34Z</dcterms:modified>
</cp:coreProperties>
</file>