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sldIdLst>
    <p:sldId id="256" r:id="rId2"/>
    <p:sldId id="257" r:id="rId3"/>
    <p:sldId id="270" r:id="rId4"/>
    <p:sldId id="274" r:id="rId5"/>
    <p:sldId id="262" r:id="rId6"/>
    <p:sldId id="266" r:id="rId7"/>
    <p:sldId id="259" r:id="rId8"/>
    <p:sldId id="258" r:id="rId9"/>
    <p:sldId id="263" r:id="rId10"/>
    <p:sldId id="261" r:id="rId11"/>
    <p:sldId id="273" r:id="rId12"/>
    <p:sldId id="264" r:id="rId13"/>
    <p:sldId id="267" r:id="rId14"/>
    <p:sldId id="272" r:id="rId15"/>
    <p:sldId id="269" r:id="rId16"/>
    <p:sldId id="268" r:id="rId17"/>
    <p:sldId id="260" r:id="rId18"/>
    <p:sldId id="271" r:id="rId19"/>
    <p:sldId id="26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mon Smith"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9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EDEAFF8-A39A-EB45-BB0A-350315C9A38B}"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5EDEAFF8-A39A-EB45-BB0A-350315C9A38B}" type="datetimeFigureOut">
              <a:rPr lang="en-US" smtClean="0"/>
              <a:t>3/23/15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581884-1437-0446-8425-75E2CFB695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EAFF8-A39A-EB45-BB0A-350315C9A38B}" type="datetimeFigureOut">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81884-1437-0446-8425-75E2CFB6958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5EDEAFF8-A39A-EB45-BB0A-350315C9A38B}" type="datetimeFigureOut">
              <a:rPr lang="en-US" smtClean="0"/>
              <a:t>3/23/15</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E7581884-1437-0446-8425-75E2CFB6958C}"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5EDEAFF8-A39A-EB45-BB0A-350315C9A38B}" type="datetimeFigureOut">
              <a:rPr lang="en-US" smtClean="0"/>
              <a:t>3/23/15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5EDEAFF8-A39A-EB45-BB0A-350315C9A38B}" type="datetimeFigureOut">
              <a:rPr lang="en-US" smtClean="0"/>
              <a:t>3/23/15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EDEAFF8-A39A-EB45-BB0A-350315C9A38B}"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81884-1437-0446-8425-75E2CFB6958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EDEAFF8-A39A-EB45-BB0A-350315C9A38B}"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81884-1437-0446-8425-75E2CFB695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EDEAFF8-A39A-EB45-BB0A-350315C9A38B}"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81884-1437-0446-8425-75E2CFB695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DEAFF8-A39A-EB45-BB0A-350315C9A38B}"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EDEAFF8-A39A-EB45-BB0A-350315C9A38B}" type="datetimeFigureOut">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81884-1437-0446-8425-75E2CFB695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EDEAFF8-A39A-EB45-BB0A-350315C9A38B}" type="datetimeFigureOut">
              <a:rPr lang="en-US" smtClean="0"/>
              <a:t>3/23/15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581884-1437-0446-8425-75E2CFB6958C}"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EDEAFF8-A39A-EB45-BB0A-350315C9A38B}" type="datetimeFigureOut">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81884-1437-0446-8425-75E2CFB6958C}"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EDEAFF8-A39A-EB45-BB0A-350315C9A38B}" type="datetimeFigureOut">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81884-1437-0446-8425-75E2CFB6958C}"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5EDEAFF8-A39A-EB45-BB0A-350315C9A38B}" type="datetimeFigureOut">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81884-1437-0446-8425-75E2CFB6958C}"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EDEAFF8-A39A-EB45-BB0A-350315C9A38B}" type="datetimeFigureOut">
              <a:rPr lang="en-US" smtClean="0"/>
              <a:t>3/23/15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581884-1437-0446-8425-75E2CFB6958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5EDEAFF8-A39A-EB45-BB0A-350315C9A38B}" type="datetimeFigureOut">
              <a:rPr lang="en-US" smtClean="0"/>
              <a:t>3/23/15</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E7581884-1437-0446-8425-75E2CFB6958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media.mensxp.com/media/content/2013/May/1369380867_11566.jpg" TargetMode="External"/><Relationship Id="rId4" Type="http://schemas.openxmlformats.org/officeDocument/2006/relationships/hyperlink" Target="http://www.chicagonow.com/the-relationship-diva/files/2011/10/Coupon.jpg" TargetMode="External"/><Relationship Id="rId5" Type="http://schemas.openxmlformats.org/officeDocument/2006/relationships/hyperlink" Target="http://www.3ders.org/images/da-vinci-3d-printer-1.png" TargetMode="External"/><Relationship Id="rId6" Type="http://schemas.openxmlformats.org/officeDocument/2006/relationships/hyperlink" Target="http://ip-saas-eos-cms.s3.amazonaws.com/public/f5f99551d4458b18/27ebd3228c5c41627d9439e0e44a8336/eosint_m_280_1.jpg" TargetMode="External"/><Relationship Id="rId7" Type="http://schemas.openxmlformats.org/officeDocument/2006/relationships/hyperlink" Target="http://i.ebayimg.com/images/i/181190724365-0-1/s-l1000.jpg" TargetMode="External"/><Relationship Id="rId8" Type="http://schemas.openxmlformats.org/officeDocument/2006/relationships/hyperlink" Target="http://rosannatomiuk.com/wp-content/uploads/2014/07/Top-Secret2.jpg" TargetMode="External"/><Relationship Id="rId1" Type="http://schemas.openxmlformats.org/officeDocument/2006/relationships/slideLayout" Target="../slideLayouts/slideLayout2.xml"/><Relationship Id="rId2" Type="http://schemas.openxmlformats.org/officeDocument/2006/relationships/hyperlink" Target="http://crystal-cdn3.crystalcommerce.com/photos/861740/large/NST20660.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7400" y="965201"/>
            <a:ext cx="7575549" cy="1346199"/>
          </a:xfrm>
        </p:spPr>
        <p:txBody>
          <a:bodyPr>
            <a:normAutofit/>
          </a:bodyPr>
          <a:lstStyle/>
          <a:p>
            <a:pPr algn="ctr"/>
            <a:r>
              <a:rPr lang="en-US" dirty="0" smtClean="0"/>
              <a:t>3D Printing Business Venture!</a:t>
            </a:r>
            <a:endParaRPr lang="en-US" dirty="0"/>
          </a:p>
        </p:txBody>
      </p:sp>
      <p:sp>
        <p:nvSpPr>
          <p:cNvPr id="3" name="Subtitle 2"/>
          <p:cNvSpPr>
            <a:spLocks noGrp="1"/>
          </p:cNvSpPr>
          <p:nvPr>
            <p:ph type="subTitle" idx="1"/>
          </p:nvPr>
        </p:nvSpPr>
        <p:spPr>
          <a:xfrm>
            <a:off x="787401" y="4800600"/>
            <a:ext cx="7575550" cy="1295400"/>
          </a:xfrm>
        </p:spPr>
        <p:txBody>
          <a:bodyPr>
            <a:normAutofit/>
          </a:bodyPr>
          <a:lstStyle/>
          <a:p>
            <a:pPr algn="ctr"/>
            <a:r>
              <a:rPr lang="en-US" dirty="0" smtClean="0"/>
              <a:t>The </a:t>
            </a:r>
            <a:r>
              <a:rPr lang="en-US" dirty="0" smtClean="0"/>
              <a:t>Role </a:t>
            </a:r>
            <a:r>
              <a:rPr lang="en-US" dirty="0" smtClean="0"/>
              <a:t>Playing Game</a:t>
            </a:r>
          </a:p>
          <a:p>
            <a:pPr algn="ctr"/>
            <a:r>
              <a:rPr lang="en-US" dirty="0" smtClean="0"/>
              <a:t>by Ammon Smith </a:t>
            </a:r>
          </a:p>
          <a:p>
            <a:pPr algn="ctr"/>
            <a:r>
              <a:rPr lang="en-US" dirty="0" smtClean="0"/>
              <a:t>For New </a:t>
            </a:r>
            <a:r>
              <a:rPr lang="en-US" dirty="0" smtClean="0"/>
              <a:t>Hires in Sales, </a:t>
            </a:r>
            <a:r>
              <a:rPr lang="en-US" dirty="0" smtClean="0"/>
              <a:t>or just Great Fun!</a:t>
            </a:r>
            <a:endParaRPr lang="en-US" dirty="0"/>
          </a:p>
        </p:txBody>
      </p:sp>
      <p:pic>
        <p:nvPicPr>
          <p:cNvPr id="4" name="Picture 3"/>
          <p:cNvPicPr>
            <a:picLocks noChangeAspect="1"/>
          </p:cNvPicPr>
          <p:nvPr/>
        </p:nvPicPr>
        <p:blipFill>
          <a:blip r:embed="rId2"/>
          <a:stretch>
            <a:fillRect/>
          </a:stretch>
        </p:blipFill>
        <p:spPr>
          <a:xfrm>
            <a:off x="3498849" y="2425700"/>
            <a:ext cx="2159000" cy="2267988"/>
          </a:xfrm>
          <a:prstGeom prst="rect">
            <a:avLst/>
          </a:prstGeom>
        </p:spPr>
      </p:pic>
    </p:spTree>
    <p:extLst>
      <p:ext uri="{BB962C8B-B14F-4D97-AF65-F5344CB8AC3E}">
        <p14:creationId xmlns:p14="http://schemas.microsoft.com/office/powerpoint/2010/main" val="1075886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97727"/>
            <a:ext cx="7583487" cy="588473"/>
          </a:xfrm>
        </p:spPr>
        <p:txBody>
          <a:bodyPr/>
          <a:lstStyle/>
          <a:p>
            <a:r>
              <a:rPr lang="en-US" dirty="0" smtClean="0"/>
              <a:t>Game Mechanics</a:t>
            </a:r>
            <a:endParaRPr lang="en-US" dirty="0"/>
          </a:p>
        </p:txBody>
      </p:sp>
      <p:sp>
        <p:nvSpPr>
          <p:cNvPr id="3" name="Content Placeholder 2"/>
          <p:cNvSpPr>
            <a:spLocks noGrp="1"/>
          </p:cNvSpPr>
          <p:nvPr>
            <p:ph idx="1"/>
          </p:nvPr>
        </p:nvSpPr>
        <p:spPr>
          <a:xfrm>
            <a:off x="450629" y="1263709"/>
            <a:ext cx="8193242" cy="4935459"/>
          </a:xfrm>
        </p:spPr>
        <p:txBody>
          <a:bodyPr>
            <a:noAutofit/>
          </a:bodyPr>
          <a:lstStyle/>
          <a:p>
            <a:r>
              <a:rPr lang="en-US" sz="1600" dirty="0" smtClean="0"/>
              <a:t>Learners will progress in the form of level based </a:t>
            </a:r>
            <a:r>
              <a:rPr lang="en-US" sz="1600" dirty="0" smtClean="0"/>
              <a:t>role </a:t>
            </a:r>
            <a:r>
              <a:rPr lang="en-US" sz="1600" dirty="0" smtClean="0"/>
              <a:t>playing game.</a:t>
            </a:r>
          </a:p>
          <a:p>
            <a:r>
              <a:rPr lang="en-US" sz="1600" dirty="0" smtClean="0"/>
              <a:t>If learners answer 2 questions correctly consecutively they will make a Rank advancement/level advancement.</a:t>
            </a:r>
          </a:p>
          <a:p>
            <a:r>
              <a:rPr lang="en-US" sz="1600" dirty="0" smtClean="0"/>
              <a:t>If learners answer a question incorrectly they will be given more scenarios to answer where it will be required for them to answer 2 in a row correctly  before they can make a level advancement and progress.</a:t>
            </a:r>
          </a:p>
          <a:p>
            <a:r>
              <a:rPr lang="en-US" sz="1600" dirty="0" smtClean="0"/>
              <a:t>Learners will need the assistance of at least one friend or manager to play the </a:t>
            </a:r>
            <a:r>
              <a:rPr lang="en-US" sz="1600" dirty="0" smtClean="0"/>
              <a:t>role </a:t>
            </a:r>
            <a:r>
              <a:rPr lang="en-US" sz="1600" dirty="0" smtClean="0"/>
              <a:t>of a client and judge, timekeeper, and track level progression.</a:t>
            </a:r>
          </a:p>
          <a:p>
            <a:r>
              <a:rPr lang="en-US" sz="1600" dirty="0" smtClean="0"/>
              <a:t>Learners will be challenged to apply what they know when given a task from a client with a realistic request.</a:t>
            </a:r>
          </a:p>
          <a:p>
            <a:r>
              <a:rPr lang="en-US" sz="1600" dirty="0" smtClean="0"/>
              <a:t>Learners will have access to a help document to review different printer specs if needed.</a:t>
            </a:r>
          </a:p>
          <a:p>
            <a:r>
              <a:rPr lang="en-US" sz="1600" dirty="0"/>
              <a:t>Learners will increase in rank based on accurate responses and be awarded both real rewards in the form of coupons, and character promotion within the game.</a:t>
            </a:r>
          </a:p>
          <a:p>
            <a:endParaRPr lang="en-US" sz="1600" dirty="0" smtClean="0"/>
          </a:p>
        </p:txBody>
      </p:sp>
    </p:spTree>
    <p:extLst>
      <p:ext uri="{BB962C8B-B14F-4D97-AF65-F5344CB8AC3E}">
        <p14:creationId xmlns:p14="http://schemas.microsoft.com/office/powerpoint/2010/main" val="3449717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38691"/>
            <a:ext cx="7583487" cy="588473"/>
          </a:xfrm>
        </p:spPr>
        <p:txBody>
          <a:bodyPr/>
          <a:lstStyle/>
          <a:p>
            <a:r>
              <a:rPr lang="en-US" dirty="0" smtClean="0"/>
              <a:t>Game Mechanics Continued</a:t>
            </a:r>
            <a:endParaRPr lang="en-US" dirty="0"/>
          </a:p>
        </p:txBody>
      </p:sp>
      <p:sp>
        <p:nvSpPr>
          <p:cNvPr id="3" name="Content Placeholder 2"/>
          <p:cNvSpPr>
            <a:spLocks noGrp="1"/>
          </p:cNvSpPr>
          <p:nvPr>
            <p:ph idx="1"/>
          </p:nvPr>
        </p:nvSpPr>
        <p:spPr>
          <a:xfrm>
            <a:off x="450629" y="1250056"/>
            <a:ext cx="8193242" cy="4102529"/>
          </a:xfrm>
        </p:spPr>
        <p:txBody>
          <a:bodyPr>
            <a:noAutofit/>
          </a:bodyPr>
          <a:lstStyle/>
          <a:p>
            <a:r>
              <a:rPr lang="en-US" sz="1400" dirty="0" smtClean="0"/>
              <a:t>Progress </a:t>
            </a:r>
            <a:r>
              <a:rPr lang="en-US" sz="1400" dirty="0"/>
              <a:t>and award unlocks will be tracked on a dry erase board in a office training environment, or sheet of paper at a minimum. </a:t>
            </a:r>
          </a:p>
          <a:p>
            <a:r>
              <a:rPr lang="en-US" sz="1400" dirty="0"/>
              <a:t>Learners will progress through the game and level up based on the accuracy of their printer selection to meet client needs.</a:t>
            </a:r>
          </a:p>
          <a:p>
            <a:r>
              <a:rPr lang="en-US" sz="1400" dirty="0"/>
              <a:t>Printer selection will be provided to the learner on a numbered sheet of paper appropriate to the client roll play scenario question.</a:t>
            </a:r>
          </a:p>
          <a:p>
            <a:r>
              <a:rPr lang="en-US" sz="1400" dirty="0"/>
              <a:t>The game is timed with the goal being to reach the Rank of CEO in 20 minutes or less.  The time starts after each scripted acted sequence ends by the client giving the learner participant a minimum of one minute to answer all scenarios correctly. Learners will struggle to make up lost time for missed questions and may not make it to CEO</a:t>
            </a:r>
            <a:r>
              <a:rPr lang="en-US" sz="1400" dirty="0" smtClean="0"/>
              <a:t>.</a:t>
            </a:r>
          </a:p>
          <a:p>
            <a:r>
              <a:rPr lang="en-US" sz="1400" dirty="0" smtClean="0"/>
              <a:t>Learners completing the game and reaching the rank of CEO will receive a special reward such as </a:t>
            </a:r>
            <a:r>
              <a:rPr lang="en-US" sz="1400" dirty="0" smtClean="0"/>
              <a:t>preferred </a:t>
            </a:r>
            <a:r>
              <a:rPr lang="en-US" sz="1400" dirty="0" smtClean="0"/>
              <a:t>parking for a month, or at a minimum an even larger piece of candy.</a:t>
            </a:r>
            <a:endParaRPr lang="en-US" sz="1400" dirty="0"/>
          </a:p>
        </p:txBody>
      </p:sp>
      <p:pic>
        <p:nvPicPr>
          <p:cNvPr id="4" name="Picture 3"/>
          <p:cNvPicPr>
            <a:picLocks noChangeAspect="1"/>
          </p:cNvPicPr>
          <p:nvPr/>
        </p:nvPicPr>
        <p:blipFill>
          <a:blip r:embed="rId2"/>
          <a:stretch>
            <a:fillRect/>
          </a:stretch>
        </p:blipFill>
        <p:spPr>
          <a:xfrm>
            <a:off x="3853574" y="4983913"/>
            <a:ext cx="4671162" cy="1540024"/>
          </a:xfrm>
          <a:prstGeom prst="rect">
            <a:avLst/>
          </a:prstGeom>
        </p:spPr>
      </p:pic>
    </p:spTree>
    <p:extLst>
      <p:ext uri="{BB962C8B-B14F-4D97-AF65-F5344CB8AC3E}">
        <p14:creationId xmlns:p14="http://schemas.microsoft.com/office/powerpoint/2010/main" val="1217613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System</a:t>
            </a:r>
            <a:endParaRPr lang="en-US" dirty="0"/>
          </a:p>
        </p:txBody>
      </p:sp>
      <p:sp>
        <p:nvSpPr>
          <p:cNvPr id="3" name="Content Placeholder 2"/>
          <p:cNvSpPr>
            <a:spLocks noGrp="1"/>
          </p:cNvSpPr>
          <p:nvPr>
            <p:ph idx="1"/>
          </p:nvPr>
        </p:nvSpPr>
        <p:spPr>
          <a:xfrm>
            <a:off x="779463" y="1425388"/>
            <a:ext cx="7583487" cy="911411"/>
          </a:xfrm>
        </p:spPr>
        <p:txBody>
          <a:bodyPr>
            <a:normAutofit fontScale="62500" lnSpcReduction="20000"/>
          </a:bodyPr>
          <a:lstStyle/>
          <a:p>
            <a:r>
              <a:rPr lang="en-US" dirty="0" smtClean="0"/>
              <a:t>As learners progress they will level up and be rewarded with a promotion with the image and positions outlined below. CEO is the highest rank they can achieve. With each rank advancement learners be awarded a coupon for a 3D printer related item or service. If coupons were unable to be obtained then Candy will be provided as a reward.</a:t>
            </a:r>
          </a:p>
        </p:txBody>
      </p:sp>
      <p:pic>
        <p:nvPicPr>
          <p:cNvPr id="4" name="Picture 3"/>
          <p:cNvPicPr>
            <a:picLocks noChangeAspect="1"/>
          </p:cNvPicPr>
          <p:nvPr/>
        </p:nvPicPr>
        <p:blipFill>
          <a:blip r:embed="rId2"/>
          <a:stretch>
            <a:fillRect/>
          </a:stretch>
        </p:blipFill>
        <p:spPr>
          <a:xfrm>
            <a:off x="2457450" y="2451686"/>
            <a:ext cx="1231900" cy="1374941"/>
          </a:xfrm>
          <a:prstGeom prst="rect">
            <a:avLst/>
          </a:prstGeom>
        </p:spPr>
      </p:pic>
      <p:sp>
        <p:nvSpPr>
          <p:cNvPr id="6" name="TextBox 5"/>
          <p:cNvSpPr txBox="1"/>
          <p:nvPr/>
        </p:nvSpPr>
        <p:spPr>
          <a:xfrm>
            <a:off x="779463" y="2717800"/>
            <a:ext cx="1557337" cy="3416320"/>
          </a:xfrm>
          <a:prstGeom prst="rect">
            <a:avLst/>
          </a:prstGeom>
          <a:noFill/>
        </p:spPr>
        <p:txBody>
          <a:bodyPr wrap="square" rtlCol="0">
            <a:spAutoFit/>
          </a:bodyPr>
          <a:lstStyle/>
          <a:p>
            <a:pPr algn="ctr"/>
            <a:r>
              <a:rPr lang="en-US" dirty="0" smtClean="0">
                <a:solidFill>
                  <a:schemeClr val="bg1"/>
                </a:solidFill>
              </a:rPr>
              <a:t>Agent</a:t>
            </a:r>
          </a:p>
          <a:p>
            <a:pPr algn="r"/>
            <a:endParaRPr lang="en-US" dirty="0" smtClean="0"/>
          </a:p>
          <a:p>
            <a:pPr algn="r"/>
            <a:endParaRPr lang="en-US" dirty="0"/>
          </a:p>
          <a:p>
            <a:pPr algn="r"/>
            <a:endParaRPr lang="en-US" dirty="0" smtClean="0"/>
          </a:p>
          <a:p>
            <a:pPr algn="r"/>
            <a:endParaRPr lang="en-US" dirty="0"/>
          </a:p>
          <a:p>
            <a:pPr algn="ctr"/>
            <a:r>
              <a:rPr lang="en-US" dirty="0" smtClean="0">
                <a:solidFill>
                  <a:schemeClr val="bg1"/>
                </a:solidFill>
              </a:rPr>
              <a:t>Case Manager</a:t>
            </a:r>
          </a:p>
          <a:p>
            <a:pPr algn="r"/>
            <a:endParaRPr lang="en-US" dirty="0">
              <a:solidFill>
                <a:schemeClr val="bg1"/>
              </a:solidFill>
            </a:endParaRPr>
          </a:p>
          <a:p>
            <a:pPr algn="r"/>
            <a:endParaRPr lang="en-US" dirty="0" smtClean="0">
              <a:solidFill>
                <a:schemeClr val="bg1"/>
              </a:solidFill>
            </a:endParaRPr>
          </a:p>
          <a:p>
            <a:pPr algn="r"/>
            <a:endParaRPr lang="en-US" dirty="0">
              <a:solidFill>
                <a:schemeClr val="bg1"/>
              </a:solidFill>
            </a:endParaRPr>
          </a:p>
          <a:p>
            <a:pPr algn="r"/>
            <a:endParaRPr lang="en-US" dirty="0" smtClean="0">
              <a:solidFill>
                <a:schemeClr val="bg1"/>
              </a:solidFill>
            </a:endParaRPr>
          </a:p>
          <a:p>
            <a:pPr algn="ctr"/>
            <a:r>
              <a:rPr lang="en-US" dirty="0" smtClean="0">
                <a:solidFill>
                  <a:schemeClr val="bg1"/>
                </a:solidFill>
              </a:rPr>
              <a:t>Manager</a:t>
            </a:r>
            <a:endParaRPr lang="en-US" dirty="0">
              <a:solidFill>
                <a:schemeClr val="bg1"/>
              </a:solidFill>
            </a:endParaRPr>
          </a:p>
        </p:txBody>
      </p:sp>
      <p:pic>
        <p:nvPicPr>
          <p:cNvPr id="7" name="Picture 6"/>
          <p:cNvPicPr>
            <a:picLocks noChangeAspect="1"/>
          </p:cNvPicPr>
          <p:nvPr/>
        </p:nvPicPr>
        <p:blipFill>
          <a:blip r:embed="rId3"/>
          <a:stretch>
            <a:fillRect/>
          </a:stretch>
        </p:blipFill>
        <p:spPr>
          <a:xfrm>
            <a:off x="2457451" y="3826628"/>
            <a:ext cx="1231900" cy="1327554"/>
          </a:xfrm>
          <a:prstGeom prst="rect">
            <a:avLst/>
          </a:prstGeom>
        </p:spPr>
      </p:pic>
      <p:pic>
        <p:nvPicPr>
          <p:cNvPr id="8" name="Picture 7"/>
          <p:cNvPicPr>
            <a:picLocks noChangeAspect="1"/>
          </p:cNvPicPr>
          <p:nvPr/>
        </p:nvPicPr>
        <p:blipFill>
          <a:blip r:embed="rId4"/>
          <a:stretch>
            <a:fillRect/>
          </a:stretch>
        </p:blipFill>
        <p:spPr>
          <a:xfrm>
            <a:off x="2457450" y="5154182"/>
            <a:ext cx="1231900" cy="1223519"/>
          </a:xfrm>
          <a:prstGeom prst="rect">
            <a:avLst/>
          </a:prstGeom>
        </p:spPr>
      </p:pic>
      <p:pic>
        <p:nvPicPr>
          <p:cNvPr id="9" name="Picture 8"/>
          <p:cNvPicPr>
            <a:picLocks noChangeAspect="1"/>
          </p:cNvPicPr>
          <p:nvPr/>
        </p:nvPicPr>
        <p:blipFill>
          <a:blip r:embed="rId5"/>
          <a:stretch>
            <a:fillRect/>
          </a:stretch>
        </p:blipFill>
        <p:spPr>
          <a:xfrm>
            <a:off x="6426714" y="2451685"/>
            <a:ext cx="1831331" cy="1917919"/>
          </a:xfrm>
          <a:prstGeom prst="rect">
            <a:avLst/>
          </a:prstGeom>
        </p:spPr>
      </p:pic>
      <p:pic>
        <p:nvPicPr>
          <p:cNvPr id="10" name="Picture 9"/>
          <p:cNvPicPr>
            <a:picLocks noChangeAspect="1"/>
          </p:cNvPicPr>
          <p:nvPr/>
        </p:nvPicPr>
        <p:blipFill>
          <a:blip r:embed="rId6"/>
          <a:stretch>
            <a:fillRect/>
          </a:stretch>
        </p:blipFill>
        <p:spPr>
          <a:xfrm>
            <a:off x="6321808" y="4419902"/>
            <a:ext cx="2041141" cy="2063871"/>
          </a:xfrm>
          <a:prstGeom prst="rect">
            <a:avLst/>
          </a:prstGeom>
        </p:spPr>
      </p:pic>
      <p:sp>
        <p:nvSpPr>
          <p:cNvPr id="11" name="TextBox 10"/>
          <p:cNvSpPr txBox="1"/>
          <p:nvPr/>
        </p:nvSpPr>
        <p:spPr>
          <a:xfrm>
            <a:off x="4191000" y="2717800"/>
            <a:ext cx="1917700" cy="2862323"/>
          </a:xfrm>
          <a:prstGeom prst="rect">
            <a:avLst/>
          </a:prstGeom>
          <a:noFill/>
        </p:spPr>
        <p:txBody>
          <a:bodyPr wrap="square" rtlCol="0">
            <a:spAutoFit/>
          </a:bodyPr>
          <a:lstStyle/>
          <a:p>
            <a:pPr algn="r"/>
            <a:endParaRPr lang="en-US" dirty="0" smtClean="0">
              <a:solidFill>
                <a:srgbClr val="FFFFFF"/>
              </a:solidFill>
            </a:endParaRPr>
          </a:p>
          <a:p>
            <a:pPr algn="r"/>
            <a:endParaRPr lang="en-US" dirty="0">
              <a:solidFill>
                <a:srgbClr val="FFFFFF"/>
              </a:solidFill>
            </a:endParaRPr>
          </a:p>
          <a:p>
            <a:pPr algn="ctr"/>
            <a:r>
              <a:rPr lang="en-US" dirty="0" smtClean="0">
                <a:solidFill>
                  <a:srgbClr val="FFFFFF"/>
                </a:solidFill>
              </a:rPr>
              <a:t>General Manager</a:t>
            </a:r>
          </a:p>
          <a:p>
            <a:pPr algn="ctr"/>
            <a:endParaRPr lang="en-US" dirty="0">
              <a:solidFill>
                <a:srgbClr val="FFFFFF"/>
              </a:solidFill>
            </a:endParaRPr>
          </a:p>
          <a:p>
            <a:pPr algn="ctr"/>
            <a:endParaRPr lang="en-US" dirty="0" smtClean="0">
              <a:solidFill>
                <a:srgbClr val="FFFFFF"/>
              </a:solidFill>
            </a:endParaRPr>
          </a:p>
          <a:p>
            <a:pPr algn="ctr"/>
            <a:endParaRPr lang="en-US" dirty="0">
              <a:solidFill>
                <a:srgbClr val="FFFFFF"/>
              </a:solidFill>
            </a:endParaRPr>
          </a:p>
          <a:p>
            <a:pPr algn="ctr"/>
            <a:endParaRPr lang="en-US" dirty="0" smtClean="0">
              <a:solidFill>
                <a:srgbClr val="FFFFFF"/>
              </a:solidFill>
            </a:endParaRPr>
          </a:p>
          <a:p>
            <a:pPr algn="ctr"/>
            <a:endParaRPr lang="en-US" dirty="0">
              <a:solidFill>
                <a:srgbClr val="FFFFFF"/>
              </a:solidFill>
            </a:endParaRPr>
          </a:p>
          <a:p>
            <a:pPr algn="ctr"/>
            <a:endParaRPr lang="en-US" dirty="0" smtClean="0">
              <a:solidFill>
                <a:srgbClr val="FFFFFF"/>
              </a:solidFill>
            </a:endParaRPr>
          </a:p>
          <a:p>
            <a:pPr algn="ctr"/>
            <a:r>
              <a:rPr lang="en-US" dirty="0" smtClean="0">
                <a:solidFill>
                  <a:srgbClr val="FFFFFF"/>
                </a:solidFill>
              </a:rPr>
              <a:t>CEO</a:t>
            </a:r>
          </a:p>
        </p:txBody>
      </p:sp>
      <p:sp>
        <p:nvSpPr>
          <p:cNvPr id="14" name="Down Arrow 13"/>
          <p:cNvSpPr/>
          <p:nvPr/>
        </p:nvSpPr>
        <p:spPr>
          <a:xfrm>
            <a:off x="4826000" y="3951725"/>
            <a:ext cx="571500" cy="936353"/>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Bent-Up Arrow 17"/>
          <p:cNvSpPr/>
          <p:nvPr/>
        </p:nvSpPr>
        <p:spPr>
          <a:xfrm>
            <a:off x="3308350" y="4777653"/>
            <a:ext cx="1009650" cy="1048483"/>
          </a:xfrm>
          <a:prstGeom prst="bentUpArrow">
            <a:avLst>
              <a:gd name="adj1" fmla="val 25000"/>
              <a:gd name="adj2" fmla="val 25000"/>
              <a:gd name="adj3" fmla="val 0"/>
            </a:avLst>
          </a:prstGeom>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19" name="Curved Down Arrow 18"/>
          <p:cNvSpPr/>
          <p:nvPr/>
        </p:nvSpPr>
        <p:spPr>
          <a:xfrm>
            <a:off x="4191000" y="4891868"/>
            <a:ext cx="127000" cy="4571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U-Turn Arrow 19"/>
          <p:cNvSpPr/>
          <p:nvPr/>
        </p:nvSpPr>
        <p:spPr>
          <a:xfrm>
            <a:off x="3930650" y="2336799"/>
            <a:ext cx="1606550" cy="2600787"/>
          </a:xfrm>
          <a:prstGeom prst="uturnArrow">
            <a:avLst>
              <a:gd name="adj1" fmla="val 15705"/>
              <a:gd name="adj2" fmla="val 25000"/>
              <a:gd name="adj3" fmla="val 37416"/>
              <a:gd name="adj4" fmla="val 43750"/>
              <a:gd name="adj5" fmla="val 39212"/>
            </a:avLst>
          </a:prstGeom>
          <a:gradFill>
            <a:gsLst>
              <a:gs pos="0">
                <a:schemeClr val="accent2">
                  <a:shade val="51000"/>
                  <a:satMod val="130000"/>
                </a:schemeClr>
              </a:gs>
              <a:gs pos="1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21" name="Down Arrow 20"/>
          <p:cNvSpPr/>
          <p:nvPr/>
        </p:nvSpPr>
        <p:spPr>
          <a:xfrm>
            <a:off x="1282700" y="3167772"/>
            <a:ext cx="571500" cy="936353"/>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Down Arrow 21"/>
          <p:cNvSpPr/>
          <p:nvPr/>
        </p:nvSpPr>
        <p:spPr>
          <a:xfrm>
            <a:off x="1282700" y="4815970"/>
            <a:ext cx="571500" cy="936353"/>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01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Layout</a:t>
            </a:r>
            <a:endParaRPr lang="en-US" dirty="0"/>
          </a:p>
        </p:txBody>
      </p:sp>
      <p:sp>
        <p:nvSpPr>
          <p:cNvPr id="3" name="Content Placeholder 2"/>
          <p:cNvSpPr>
            <a:spLocks noGrp="1"/>
          </p:cNvSpPr>
          <p:nvPr>
            <p:ph idx="1"/>
          </p:nvPr>
        </p:nvSpPr>
        <p:spPr>
          <a:xfrm>
            <a:off x="779463" y="1549399"/>
            <a:ext cx="7583487" cy="2861021"/>
          </a:xfrm>
        </p:spPr>
        <p:txBody>
          <a:bodyPr>
            <a:normAutofit fontScale="77500" lnSpcReduction="20000"/>
          </a:bodyPr>
          <a:lstStyle/>
          <a:p>
            <a:r>
              <a:rPr lang="en-US" dirty="0" smtClean="0"/>
              <a:t>As a </a:t>
            </a:r>
            <a:r>
              <a:rPr lang="en-US" dirty="0" smtClean="0"/>
              <a:t>role </a:t>
            </a:r>
            <a:r>
              <a:rPr lang="en-US" dirty="0" smtClean="0"/>
              <a:t>playing game the level layout will usually be in a home, office, or classroom setting. The friend playing the role of the client will also be the time keeper and progress tracker.</a:t>
            </a:r>
          </a:p>
          <a:p>
            <a:r>
              <a:rPr lang="en-US" dirty="0" smtClean="0"/>
              <a:t>The actor playing the client will be at the front of the room with a stopwatch to keep time and the roll play cards in their possession. </a:t>
            </a:r>
          </a:p>
          <a:p>
            <a:r>
              <a:rPr lang="en-US" dirty="0" smtClean="0"/>
              <a:t>The learner playing the sales rep will be seated in front of the actor where they are not able to see the role playing script and answer cards.</a:t>
            </a:r>
          </a:p>
          <a:p>
            <a:r>
              <a:rPr lang="en-US" dirty="0" smtClean="0"/>
              <a:t>The learner/game participant will have their own answer sheet that will be changed out as needed depending on the accuracy of their answers.</a:t>
            </a:r>
          </a:p>
        </p:txBody>
      </p:sp>
      <p:pic>
        <p:nvPicPr>
          <p:cNvPr id="12" name="Picture 11"/>
          <p:cNvPicPr>
            <a:picLocks noChangeAspect="1"/>
          </p:cNvPicPr>
          <p:nvPr/>
        </p:nvPicPr>
        <p:blipFill>
          <a:blip r:embed="rId2"/>
          <a:stretch>
            <a:fillRect/>
          </a:stretch>
        </p:blipFill>
        <p:spPr>
          <a:xfrm>
            <a:off x="3543472" y="4431841"/>
            <a:ext cx="2043830" cy="2043830"/>
          </a:xfrm>
          <a:prstGeom prst="rect">
            <a:avLst/>
          </a:prstGeom>
        </p:spPr>
      </p:pic>
    </p:spTree>
    <p:extLst>
      <p:ext uri="{BB962C8B-B14F-4D97-AF65-F5344CB8AC3E}">
        <p14:creationId xmlns:p14="http://schemas.microsoft.com/office/powerpoint/2010/main" val="83278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520201"/>
          </a:xfrm>
        </p:spPr>
        <p:txBody>
          <a:bodyPr/>
          <a:lstStyle/>
          <a:p>
            <a:pPr algn="ctr"/>
            <a:r>
              <a:rPr lang="en-US" dirty="0" smtClean="0"/>
              <a:t>Level Layout Displayed</a:t>
            </a:r>
            <a:endParaRPr lang="en-US" dirty="0"/>
          </a:p>
        </p:txBody>
      </p:sp>
      <p:pic>
        <p:nvPicPr>
          <p:cNvPr id="4" name="Picture 3"/>
          <p:cNvPicPr>
            <a:picLocks noChangeAspect="1"/>
          </p:cNvPicPr>
          <p:nvPr/>
        </p:nvPicPr>
        <p:blipFill>
          <a:blip r:embed="rId2"/>
          <a:stretch>
            <a:fillRect/>
          </a:stretch>
        </p:blipFill>
        <p:spPr>
          <a:xfrm>
            <a:off x="-185333" y="1174979"/>
            <a:ext cx="8548283" cy="5700636"/>
          </a:xfrm>
          <a:prstGeom prst="rect">
            <a:avLst/>
          </a:prstGeom>
        </p:spPr>
      </p:pic>
      <p:pic>
        <p:nvPicPr>
          <p:cNvPr id="5" name="Picture 4"/>
          <p:cNvPicPr>
            <a:picLocks noChangeAspect="1"/>
          </p:cNvPicPr>
          <p:nvPr/>
        </p:nvPicPr>
        <p:blipFill>
          <a:blip r:embed="rId3"/>
          <a:stretch>
            <a:fillRect/>
          </a:stretch>
        </p:blipFill>
        <p:spPr>
          <a:xfrm>
            <a:off x="6231345" y="4000002"/>
            <a:ext cx="2270851" cy="2270851"/>
          </a:xfrm>
          <a:prstGeom prst="rect">
            <a:avLst/>
          </a:prstGeom>
        </p:spPr>
      </p:pic>
      <p:sp>
        <p:nvSpPr>
          <p:cNvPr id="8" name="Rounded Rectangular Callout 7"/>
          <p:cNvSpPr/>
          <p:nvPr/>
        </p:nvSpPr>
        <p:spPr>
          <a:xfrm>
            <a:off x="5230733" y="1377598"/>
            <a:ext cx="3623811" cy="1107531"/>
          </a:xfrm>
          <a:prstGeom prst="wedgeRoundRectCallout">
            <a:avLst>
              <a:gd name="adj1" fmla="val -56582"/>
              <a:gd name="adj2" fmla="val 116099"/>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400" dirty="0" smtClean="0"/>
              <a:t>Manager/Friend acting – Plays the </a:t>
            </a:r>
            <a:r>
              <a:rPr lang="en-US" sz="1400" dirty="0" smtClean="0"/>
              <a:t>role </a:t>
            </a:r>
            <a:r>
              <a:rPr lang="en-US" sz="1400" dirty="0" smtClean="0"/>
              <a:t>of the client in the game, keeps track of the players time, and rank advancement on a sheet of paper or dry erase board. </a:t>
            </a:r>
            <a:endParaRPr lang="en-US" sz="1400" dirty="0"/>
          </a:p>
        </p:txBody>
      </p:sp>
      <p:sp>
        <p:nvSpPr>
          <p:cNvPr id="9" name="Rounded Rectangular Callout 8"/>
          <p:cNvSpPr/>
          <p:nvPr/>
        </p:nvSpPr>
        <p:spPr>
          <a:xfrm>
            <a:off x="276012" y="4956603"/>
            <a:ext cx="3623811" cy="1611237"/>
          </a:xfrm>
          <a:prstGeom prst="wedgeRoundRectCallout">
            <a:avLst>
              <a:gd name="adj1" fmla="val -7594"/>
              <a:gd name="adj2" fmla="val -11271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smtClean="0"/>
              <a:t>Learner– Is the player in the game striving to reach the rank of CEO to win the game as fast as possible, therefore receiving as many rewards as possible. Completion times can be compared with multiple people to create even more competition.</a:t>
            </a:r>
            <a:endParaRPr lang="en-US" sz="1400" dirty="0"/>
          </a:p>
        </p:txBody>
      </p:sp>
      <p:pic>
        <p:nvPicPr>
          <p:cNvPr id="10" name="Picture 9"/>
          <p:cNvPicPr>
            <a:picLocks noChangeAspect="1"/>
          </p:cNvPicPr>
          <p:nvPr/>
        </p:nvPicPr>
        <p:blipFill>
          <a:blip r:embed="rId4"/>
          <a:stretch>
            <a:fillRect/>
          </a:stretch>
        </p:blipFill>
        <p:spPr>
          <a:xfrm>
            <a:off x="276012" y="1174979"/>
            <a:ext cx="1137590" cy="1048117"/>
          </a:xfrm>
          <a:prstGeom prst="rect">
            <a:avLst/>
          </a:prstGeom>
        </p:spPr>
      </p:pic>
      <p:sp>
        <p:nvSpPr>
          <p:cNvPr id="11" name="Rounded Rectangular Callout 10"/>
          <p:cNvSpPr/>
          <p:nvPr/>
        </p:nvSpPr>
        <p:spPr>
          <a:xfrm>
            <a:off x="1606922" y="1174980"/>
            <a:ext cx="3500199" cy="682040"/>
          </a:xfrm>
          <a:prstGeom prst="wedgeRoundRectCallout">
            <a:avLst>
              <a:gd name="adj1" fmla="val -58842"/>
              <a:gd name="adj2" fmla="val -42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Help Sheet – Provided to learner if needed to reflect back on 3D printer specifications.</a:t>
            </a:r>
            <a:endParaRPr lang="en-US" sz="1400" dirty="0"/>
          </a:p>
        </p:txBody>
      </p:sp>
      <p:sp>
        <p:nvSpPr>
          <p:cNvPr id="12" name="Rounded Rectangular Callout 11"/>
          <p:cNvSpPr/>
          <p:nvPr/>
        </p:nvSpPr>
        <p:spPr>
          <a:xfrm>
            <a:off x="5354345" y="3116127"/>
            <a:ext cx="3500199" cy="682040"/>
          </a:xfrm>
          <a:prstGeom prst="wedgeRoundRectCallout">
            <a:avLst>
              <a:gd name="adj1" fmla="val -94344"/>
              <a:gd name="adj2" fmla="val 111880"/>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1400" dirty="0" smtClean="0"/>
              <a:t>Script/question Sheet – Provided to actor.</a:t>
            </a:r>
            <a:endParaRPr lang="en-US" sz="1400" dirty="0"/>
          </a:p>
        </p:txBody>
      </p:sp>
    </p:spTree>
    <p:extLst>
      <p:ext uri="{BB962C8B-B14F-4D97-AF65-F5344CB8AC3E}">
        <p14:creationId xmlns:p14="http://schemas.microsoft.com/office/powerpoint/2010/main" val="34572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Aid</a:t>
            </a:r>
            <a:endParaRPr lang="en-US" dirty="0"/>
          </a:p>
        </p:txBody>
      </p:sp>
      <p:sp>
        <p:nvSpPr>
          <p:cNvPr id="3" name="Content Placeholder 2"/>
          <p:cNvSpPr>
            <a:spLocks noGrp="1"/>
          </p:cNvSpPr>
          <p:nvPr>
            <p:ph idx="1"/>
          </p:nvPr>
        </p:nvSpPr>
        <p:spPr>
          <a:xfrm>
            <a:off x="779463" y="1574800"/>
            <a:ext cx="7583487" cy="1701800"/>
          </a:xfrm>
        </p:spPr>
        <p:txBody>
          <a:bodyPr>
            <a:normAutofit fontScale="70000" lnSpcReduction="20000"/>
          </a:bodyPr>
          <a:lstStyle/>
          <a:p>
            <a:r>
              <a:rPr lang="en-US" dirty="0" smtClean="0"/>
              <a:t>As a low tech no tech game, if learners struggle to remember the printer specification covered in the module they will not be able to return directly into the module, instead they will have a aid sheet that has printer specifications as pictured below. Learners will need to be careful however using this sheet because the longer they spend looking at it, the less time they will have to progress in the game.</a:t>
            </a:r>
          </a:p>
          <a:p>
            <a:r>
              <a:rPr lang="en-US" dirty="0" smtClean="0"/>
              <a:t>Learners are provided a new sheet for the appropriate questions as needed.</a:t>
            </a:r>
            <a:endParaRPr lang="en-US" dirty="0"/>
          </a:p>
        </p:txBody>
      </p:sp>
      <p:pic>
        <p:nvPicPr>
          <p:cNvPr id="5" name="Picture 4"/>
          <p:cNvPicPr>
            <a:picLocks noChangeAspect="1"/>
          </p:cNvPicPr>
          <p:nvPr/>
        </p:nvPicPr>
        <p:blipFill>
          <a:blip r:embed="rId2"/>
          <a:stretch>
            <a:fillRect/>
          </a:stretch>
        </p:blipFill>
        <p:spPr>
          <a:xfrm>
            <a:off x="4775200" y="3421352"/>
            <a:ext cx="3302000" cy="3042292"/>
          </a:xfrm>
          <a:prstGeom prst="rect">
            <a:avLst/>
          </a:prstGeom>
        </p:spPr>
      </p:pic>
      <p:pic>
        <p:nvPicPr>
          <p:cNvPr id="6" name="Picture 5"/>
          <p:cNvPicPr>
            <a:picLocks noChangeAspect="1"/>
          </p:cNvPicPr>
          <p:nvPr/>
        </p:nvPicPr>
        <p:blipFill>
          <a:blip r:embed="rId3"/>
          <a:stretch>
            <a:fillRect/>
          </a:stretch>
        </p:blipFill>
        <p:spPr>
          <a:xfrm>
            <a:off x="1090483" y="3727695"/>
            <a:ext cx="2664200" cy="2348581"/>
          </a:xfrm>
          <a:prstGeom prst="rect">
            <a:avLst/>
          </a:prstGeom>
        </p:spPr>
      </p:pic>
    </p:spTree>
    <p:extLst>
      <p:ext uri="{BB962C8B-B14F-4D97-AF65-F5344CB8AC3E}">
        <p14:creationId xmlns:p14="http://schemas.microsoft.com/office/powerpoint/2010/main" val="108238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Acted Reaction Example</a:t>
            </a:r>
            <a:endParaRPr lang="en-US" dirty="0"/>
          </a:p>
        </p:txBody>
      </p:sp>
      <p:sp>
        <p:nvSpPr>
          <p:cNvPr id="3" name="Content Placeholder 2"/>
          <p:cNvSpPr>
            <a:spLocks noGrp="1"/>
          </p:cNvSpPr>
          <p:nvPr>
            <p:ph idx="1"/>
          </p:nvPr>
        </p:nvSpPr>
        <p:spPr>
          <a:xfrm>
            <a:off x="779463" y="1536700"/>
            <a:ext cx="7583487" cy="1130300"/>
          </a:xfrm>
        </p:spPr>
        <p:txBody>
          <a:bodyPr>
            <a:normAutofit fontScale="77500" lnSpcReduction="20000"/>
          </a:bodyPr>
          <a:lstStyle/>
          <a:p>
            <a:r>
              <a:rPr lang="en-US" dirty="0" smtClean="0"/>
              <a:t>As learners interact with the clients/managers or friends on different levels they will get a variety of different responses acted out helping them gage their success. This acting being portrayed by a boss or a friend can be great fun and add to the intrinsic motivation in continuing to play, and help with employee relationships.</a:t>
            </a:r>
            <a:endParaRPr lang="en-US" dirty="0"/>
          </a:p>
        </p:txBody>
      </p:sp>
      <p:pic>
        <p:nvPicPr>
          <p:cNvPr id="6" name="Picture 5"/>
          <p:cNvPicPr>
            <a:picLocks noChangeAspect="1"/>
          </p:cNvPicPr>
          <p:nvPr/>
        </p:nvPicPr>
        <p:blipFill>
          <a:blip r:embed="rId2"/>
          <a:stretch>
            <a:fillRect/>
          </a:stretch>
        </p:blipFill>
        <p:spPr>
          <a:xfrm>
            <a:off x="638194" y="3685063"/>
            <a:ext cx="3431499" cy="2603801"/>
          </a:xfrm>
          <a:prstGeom prst="rect">
            <a:avLst/>
          </a:prstGeom>
        </p:spPr>
      </p:pic>
      <p:pic>
        <p:nvPicPr>
          <p:cNvPr id="7" name="Picture 6"/>
          <p:cNvPicPr>
            <a:picLocks noChangeAspect="1"/>
          </p:cNvPicPr>
          <p:nvPr/>
        </p:nvPicPr>
        <p:blipFill>
          <a:blip r:embed="rId3"/>
          <a:stretch>
            <a:fillRect/>
          </a:stretch>
        </p:blipFill>
        <p:spPr>
          <a:xfrm>
            <a:off x="5656525" y="3910831"/>
            <a:ext cx="3170709" cy="1585355"/>
          </a:xfrm>
          <a:prstGeom prst="rect">
            <a:avLst/>
          </a:prstGeom>
        </p:spPr>
      </p:pic>
      <p:pic>
        <p:nvPicPr>
          <p:cNvPr id="9" name="Picture 8"/>
          <p:cNvPicPr>
            <a:picLocks noChangeAspect="1"/>
          </p:cNvPicPr>
          <p:nvPr/>
        </p:nvPicPr>
        <p:blipFill>
          <a:blip r:embed="rId4"/>
          <a:stretch>
            <a:fillRect/>
          </a:stretch>
        </p:blipFill>
        <p:spPr>
          <a:xfrm>
            <a:off x="4069693" y="2820525"/>
            <a:ext cx="2286000" cy="3251200"/>
          </a:xfrm>
          <a:prstGeom prst="rect">
            <a:avLst/>
          </a:prstGeom>
        </p:spPr>
      </p:pic>
      <p:sp>
        <p:nvSpPr>
          <p:cNvPr id="10" name="Rounded Rectangular Callout 9"/>
          <p:cNvSpPr/>
          <p:nvPr/>
        </p:nvSpPr>
        <p:spPr>
          <a:xfrm>
            <a:off x="445882" y="2824887"/>
            <a:ext cx="3623811" cy="678366"/>
          </a:xfrm>
          <a:prstGeom prst="wedgeRoundRectCallout">
            <a:avLst>
              <a:gd name="adj1" fmla="val 63248"/>
              <a:gd name="adj2" fmla="val 8731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t>This is INCRIDBLE! This Dragon is amazing! EXACTLY what I wanted. Here is a Bonus!</a:t>
            </a:r>
          </a:p>
        </p:txBody>
      </p:sp>
      <p:sp>
        <p:nvSpPr>
          <p:cNvPr id="11" name="Rounded Rectangular Callout 10"/>
          <p:cNvSpPr/>
          <p:nvPr/>
        </p:nvSpPr>
        <p:spPr>
          <a:xfrm>
            <a:off x="3493228" y="5414853"/>
            <a:ext cx="3623811" cy="678366"/>
          </a:xfrm>
          <a:prstGeom prst="wedgeRoundRectCallout">
            <a:avLst>
              <a:gd name="adj1" fmla="val -75046"/>
              <a:gd name="adj2" fmla="val -142152"/>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400" dirty="0" smtClean="0"/>
              <a:t>Are you SERIOUS! </a:t>
            </a:r>
            <a:r>
              <a:rPr lang="en-US" sz="1400" dirty="0"/>
              <a:t>This Dragon is </a:t>
            </a:r>
            <a:r>
              <a:rPr lang="en-US" sz="1400" dirty="0" smtClean="0"/>
              <a:t>Chocolate and only 7 inches long! What can I do with that! It will melt in my car!</a:t>
            </a:r>
            <a:endParaRPr lang="en-US" sz="1400" dirty="0"/>
          </a:p>
        </p:txBody>
      </p:sp>
      <p:sp>
        <p:nvSpPr>
          <p:cNvPr id="12" name="Rounded Rectangular Callout 11"/>
          <p:cNvSpPr/>
          <p:nvPr/>
        </p:nvSpPr>
        <p:spPr>
          <a:xfrm>
            <a:off x="5656525" y="2667000"/>
            <a:ext cx="2238320" cy="678366"/>
          </a:xfrm>
          <a:prstGeom prst="wedgeRoundRectCallout">
            <a:avLst>
              <a:gd name="adj1" fmla="val 36296"/>
              <a:gd name="adj2" fmla="val 216137"/>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400" dirty="0" smtClean="0"/>
              <a:t>Say WHAAAAAT! I said it needed to be detailed!</a:t>
            </a:r>
            <a:endParaRPr lang="en-US" sz="1400" dirty="0"/>
          </a:p>
        </p:txBody>
      </p:sp>
    </p:spTree>
    <p:extLst>
      <p:ext uri="{BB962C8B-B14F-4D97-AF65-F5344CB8AC3E}">
        <p14:creationId xmlns:p14="http://schemas.microsoft.com/office/powerpoint/2010/main" val="2887513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 Explained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learners progress they they will be given small rewards on their way to increasing in rank from an agent to CEO for each correct answer. Learners will move up in rank after making the best printer selection to complete the task demanded of a client 2 times in a row. If a mistake is made the learner will then have to continue correctly answering the needs of a client 2 more times in a row before they can move up in rank.</a:t>
            </a:r>
          </a:p>
          <a:p>
            <a:r>
              <a:rPr lang="en-US" dirty="0" smtClean="0"/>
              <a:t>Each Rank progression will have the learner move up in a fictional corporate position, and be provided a document signifying this advancement, and a coupon for a 3D printer related service, or candy at a minimum.</a:t>
            </a:r>
          </a:p>
          <a:p>
            <a:r>
              <a:rPr lang="en-US" dirty="0" smtClean="0"/>
              <a:t>In a corporate environment a business may want to substitute these rewards with extra break time, or preferred parking</a:t>
            </a:r>
            <a:endParaRPr lang="en-US" dirty="0"/>
          </a:p>
        </p:txBody>
      </p:sp>
    </p:spTree>
    <p:extLst>
      <p:ext uri="{BB962C8B-B14F-4D97-AF65-F5344CB8AC3E}">
        <p14:creationId xmlns:p14="http://schemas.microsoft.com/office/powerpoint/2010/main" val="334916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284856"/>
          </a:xfrm>
        </p:spPr>
        <p:txBody>
          <a:bodyPr/>
          <a:lstStyle/>
          <a:p>
            <a:pPr algn="ctr"/>
            <a:r>
              <a:rPr lang="en-US" dirty="0" smtClean="0"/>
              <a:t>Rank Advancement/Rewards Example</a:t>
            </a:r>
            <a:endParaRPr lang="en-US" dirty="0"/>
          </a:p>
        </p:txBody>
      </p:sp>
      <p:sp>
        <p:nvSpPr>
          <p:cNvPr id="3" name="Content Placeholder 2"/>
          <p:cNvSpPr>
            <a:spLocks noGrp="1"/>
          </p:cNvSpPr>
          <p:nvPr>
            <p:ph idx="1"/>
          </p:nvPr>
        </p:nvSpPr>
        <p:spPr>
          <a:xfrm>
            <a:off x="779463" y="1818501"/>
            <a:ext cx="7583487" cy="647700"/>
          </a:xfrm>
        </p:spPr>
        <p:txBody>
          <a:bodyPr>
            <a:normAutofit fontScale="70000" lnSpcReduction="20000"/>
          </a:bodyPr>
          <a:lstStyle/>
          <a:p>
            <a:r>
              <a:rPr lang="en-US" dirty="0" smtClean="0"/>
              <a:t>Below is an example of the content on a reward letter that a learner would receive for a Rank advancement giving the learner a free 3D printed object coupon at </a:t>
            </a:r>
            <a:r>
              <a:rPr lang="en-US" dirty="0" err="1" smtClean="0"/>
              <a:t>Shapeways</a:t>
            </a:r>
            <a:r>
              <a:rPr lang="en-US" dirty="0" smtClean="0"/>
              <a:t>. </a:t>
            </a:r>
            <a:endParaRPr lang="en-US" dirty="0"/>
          </a:p>
        </p:txBody>
      </p:sp>
      <p:sp>
        <p:nvSpPr>
          <p:cNvPr id="5" name="Rectangle 4"/>
          <p:cNvSpPr/>
          <p:nvPr/>
        </p:nvSpPr>
        <p:spPr>
          <a:xfrm>
            <a:off x="3632200" y="2782669"/>
            <a:ext cx="2451100" cy="669414"/>
          </a:xfrm>
          <a:prstGeom prst="rect">
            <a:avLst/>
          </a:prstGeom>
        </p:spPr>
        <p:txBody>
          <a:bodyPr wrap="square">
            <a:spAutoFit/>
          </a:bodyPr>
          <a:lstStyle/>
          <a:p>
            <a:r>
              <a:rPr lang="en-US" sz="1250" dirty="0" smtClean="0"/>
              <a:t>This is INCRIDBLE! This Dragon is amazing! EXACTLY what I wanted. Here is a Bonus!</a:t>
            </a:r>
            <a:endParaRPr lang="en-US" sz="1250" dirty="0"/>
          </a:p>
        </p:txBody>
      </p:sp>
      <p:pic>
        <p:nvPicPr>
          <p:cNvPr id="14" name="Picture 13"/>
          <p:cNvPicPr>
            <a:picLocks noChangeAspect="1"/>
          </p:cNvPicPr>
          <p:nvPr/>
        </p:nvPicPr>
        <p:blipFill>
          <a:blip r:embed="rId2"/>
          <a:stretch>
            <a:fillRect/>
          </a:stretch>
        </p:blipFill>
        <p:spPr>
          <a:xfrm>
            <a:off x="3105675" y="3452083"/>
            <a:ext cx="2616199" cy="2598402"/>
          </a:xfrm>
          <a:prstGeom prst="rect">
            <a:avLst/>
          </a:prstGeom>
        </p:spPr>
      </p:pic>
      <p:sp>
        <p:nvSpPr>
          <p:cNvPr id="12" name="Rectangular Callout 11"/>
          <p:cNvSpPr/>
          <p:nvPr/>
        </p:nvSpPr>
        <p:spPr>
          <a:xfrm>
            <a:off x="2476500" y="2466201"/>
            <a:ext cx="3708400" cy="1371600"/>
          </a:xfrm>
          <a:prstGeom prst="wedgeRectCallout">
            <a:avLst>
              <a:gd name="adj1" fmla="val -20833"/>
              <a:gd name="adj2" fmla="val 476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Congratulations! You have been promoted to Manager due to you excellent knowledge of 3D Printers and service to clients!</a:t>
            </a:r>
            <a:endParaRPr lang="en-US" dirty="0"/>
          </a:p>
        </p:txBody>
      </p:sp>
      <p:sp>
        <p:nvSpPr>
          <p:cNvPr id="11" name="12-Point Star 10"/>
          <p:cNvSpPr/>
          <p:nvPr/>
        </p:nvSpPr>
        <p:spPr>
          <a:xfrm>
            <a:off x="1133399" y="3588628"/>
            <a:ext cx="2184727" cy="2184727"/>
          </a:xfrm>
          <a:prstGeom prst="star12">
            <a:avLst/>
          </a:prstGeom>
          <a:ln/>
        </p:spPr>
        <p:style>
          <a:lnRef idx="0">
            <a:schemeClr val="accent4"/>
          </a:lnRef>
          <a:fillRef idx="3">
            <a:schemeClr val="accent4"/>
          </a:fillRef>
          <a:effectRef idx="3">
            <a:schemeClr val="accent4"/>
          </a:effectRef>
          <a:fontRef idx="minor">
            <a:schemeClr val="lt1"/>
          </a:fontRef>
        </p:style>
        <p:txBody>
          <a:bodyPr/>
          <a:lstStyle/>
          <a:p>
            <a:pPr algn="ctr"/>
            <a:r>
              <a:rPr lang="en-US" sz="2800" dirty="0" smtClean="0">
                <a:solidFill>
                  <a:srgbClr val="FFFF00"/>
                </a:solidFill>
              </a:rPr>
              <a:t>Free Print!</a:t>
            </a:r>
            <a:endParaRPr lang="en-US" sz="2800" dirty="0">
              <a:solidFill>
                <a:srgbClr val="FFFF00"/>
              </a:solidFill>
            </a:endParaRPr>
          </a:p>
        </p:txBody>
      </p:sp>
      <p:pic>
        <p:nvPicPr>
          <p:cNvPr id="15" name="Picture 14"/>
          <p:cNvPicPr>
            <a:picLocks noChangeAspect="1"/>
          </p:cNvPicPr>
          <p:nvPr/>
        </p:nvPicPr>
        <p:blipFill>
          <a:blip r:embed="rId3"/>
          <a:stretch>
            <a:fillRect/>
          </a:stretch>
        </p:blipFill>
        <p:spPr>
          <a:xfrm>
            <a:off x="2476500" y="5585460"/>
            <a:ext cx="4028344" cy="818176"/>
          </a:xfrm>
          <a:prstGeom prst="rect">
            <a:avLst/>
          </a:prstGeom>
        </p:spPr>
      </p:pic>
    </p:spTree>
    <p:extLst>
      <p:ext uri="{BB962C8B-B14F-4D97-AF65-F5344CB8AC3E}">
        <p14:creationId xmlns:p14="http://schemas.microsoft.com/office/powerpoint/2010/main" val="133059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800100"/>
          </a:xfrm>
        </p:spPr>
        <p:txBody>
          <a:bodyPr/>
          <a:lstStyle/>
          <a:p>
            <a:r>
              <a:rPr lang="en-US" dirty="0" smtClean="0"/>
              <a:t>Sources:</a:t>
            </a:r>
            <a:endParaRPr lang="en-US" dirty="0"/>
          </a:p>
        </p:txBody>
      </p:sp>
      <p:sp>
        <p:nvSpPr>
          <p:cNvPr id="3" name="Content Placeholder 2"/>
          <p:cNvSpPr>
            <a:spLocks noGrp="1"/>
          </p:cNvSpPr>
          <p:nvPr>
            <p:ph idx="1"/>
          </p:nvPr>
        </p:nvSpPr>
        <p:spPr>
          <a:xfrm>
            <a:off x="779463" y="1346200"/>
            <a:ext cx="7583487" cy="4991100"/>
          </a:xfrm>
        </p:spPr>
        <p:txBody>
          <a:bodyPr>
            <a:normAutofit fontScale="47500" lnSpcReduction="20000"/>
          </a:bodyPr>
          <a:lstStyle/>
          <a:p>
            <a:r>
              <a:rPr lang="en-US" dirty="0"/>
              <a:t>100 grand. Retrieved March 21, 2015 from </a:t>
            </a:r>
            <a:r>
              <a:rPr lang="en-US" u="sng" baseline="30000" dirty="0">
                <a:hlinkClick r:id="rId2"/>
              </a:rPr>
              <a:t>http://crystal-cdn3.crystalcommerce.com/photos/861740/large/NST20660.jpg</a:t>
            </a:r>
            <a:endParaRPr lang="en-US" dirty="0">
              <a:hlinkClick r:id="rId2"/>
            </a:endParaRPr>
          </a:p>
          <a:p>
            <a:r>
              <a:rPr lang="en-US" dirty="0"/>
              <a:t>Angry cell picture. Retrieved March 21, 2015 from </a:t>
            </a:r>
            <a:r>
              <a:rPr lang="en-US" u="sng" baseline="30000" dirty="0">
                <a:hlinkClick r:id="rId3"/>
              </a:rPr>
              <a:t>http://media.mensxp.com/media/content/2013/May/1369380867_11566.</a:t>
            </a:r>
            <a:r>
              <a:rPr lang="en-US" u="sng" baseline="30000" dirty="0" smtClean="0">
                <a:hlinkClick r:id="rId3"/>
              </a:rPr>
              <a:t>jpg</a:t>
            </a:r>
            <a:endParaRPr lang="en-US" u="sng" baseline="30000" dirty="0" smtClean="0"/>
          </a:p>
          <a:p>
            <a:r>
              <a:rPr lang="en-US" dirty="0" smtClean="0"/>
              <a:t>Coupon</a:t>
            </a:r>
            <a:r>
              <a:rPr lang="en-US" dirty="0"/>
              <a:t>. Retrieved March 21, 2015 from </a:t>
            </a:r>
            <a:r>
              <a:rPr lang="en-US" dirty="0">
                <a:hlinkClick r:id="rId4"/>
              </a:rPr>
              <a:t>http://www.chicagonow.com/the-relationship-diva/files/2011/10/</a:t>
            </a:r>
            <a:r>
              <a:rPr lang="en-US" dirty="0" smtClean="0">
                <a:hlinkClick r:id="rId4"/>
              </a:rPr>
              <a:t>Coupon.jpg</a:t>
            </a:r>
            <a:endParaRPr lang="en-US" dirty="0" smtClean="0"/>
          </a:p>
          <a:p>
            <a:r>
              <a:rPr lang="en-US" dirty="0" smtClean="0"/>
              <a:t>Da</a:t>
            </a:r>
            <a:r>
              <a:rPr lang="en-US" dirty="0"/>
              <a:t>-</a:t>
            </a:r>
            <a:r>
              <a:rPr lang="en-US" dirty="0" err="1"/>
              <a:t>vinci</a:t>
            </a:r>
            <a:r>
              <a:rPr lang="en-US" dirty="0"/>
              <a:t> 3d printer. Retrieved on March 07, 2015 from </a:t>
            </a:r>
            <a:r>
              <a:rPr lang="en-US" dirty="0">
                <a:hlinkClick r:id="rId5"/>
              </a:rPr>
              <a:t>http://www.3ders.org/images/da-vinci-3d-printer-1.</a:t>
            </a:r>
            <a:r>
              <a:rPr lang="en-US" dirty="0" smtClean="0">
                <a:hlinkClick r:id="rId5"/>
              </a:rPr>
              <a:t>png</a:t>
            </a:r>
            <a:endParaRPr lang="en-US" dirty="0" smtClean="0"/>
          </a:p>
          <a:p>
            <a:r>
              <a:rPr lang="en-US" dirty="0"/>
              <a:t>EOSINT M 280 facts. Retrieved on March 07, 2015 from http://titanium3dprinting.com</a:t>
            </a:r>
          </a:p>
          <a:p>
            <a:r>
              <a:rPr lang="pl-PL" dirty="0" err="1"/>
              <a:t>Eosint</a:t>
            </a:r>
            <a:r>
              <a:rPr lang="pl-PL" dirty="0"/>
              <a:t> </a:t>
            </a:r>
            <a:r>
              <a:rPr lang="pl-PL" dirty="0" err="1"/>
              <a:t>Printer</a:t>
            </a:r>
            <a:r>
              <a:rPr lang="pl-PL" dirty="0"/>
              <a:t> </a:t>
            </a:r>
            <a:r>
              <a:rPr lang="pl-PL" dirty="0" err="1"/>
              <a:t>Specs</a:t>
            </a:r>
            <a:r>
              <a:rPr lang="pl-PL" dirty="0"/>
              <a:t>. </a:t>
            </a:r>
            <a:r>
              <a:rPr lang="pl-PL" dirty="0" err="1"/>
              <a:t>Retireved</a:t>
            </a:r>
            <a:r>
              <a:rPr lang="pl-PL" dirty="0"/>
              <a:t> on March 07, 2015 from </a:t>
            </a:r>
            <a:r>
              <a:rPr lang="pl-PL" dirty="0">
                <a:hlinkClick r:id="rId6"/>
              </a:rPr>
              <a:t>http://ip-saas-eos-cms.s3.amazonaws.com/public/f5f99551d4458b18/27ebd3228c5c41627d9439e0e44a8336/eosint_m_280_1.</a:t>
            </a:r>
            <a:r>
              <a:rPr lang="pl-PL" dirty="0" smtClean="0">
                <a:hlinkClick r:id="rId6"/>
              </a:rPr>
              <a:t>jpg</a:t>
            </a:r>
            <a:endParaRPr lang="pl-PL" dirty="0" smtClean="0"/>
          </a:p>
          <a:p>
            <a:r>
              <a:rPr lang="en-US" dirty="0"/>
              <a:t>Nerd image. Retrieved March 21, 2015 from http://d3begwarij1g0d.cloudfront.net/</a:t>
            </a:r>
            <a:r>
              <a:rPr lang="en-US" dirty="0" err="1"/>
              <a:t>wp</a:t>
            </a:r>
            <a:r>
              <a:rPr lang="en-US" dirty="0"/>
              <a:t>-content/uploads/2011/04/Fotolia_19526217_XS.jpg</a:t>
            </a:r>
          </a:p>
          <a:p>
            <a:r>
              <a:rPr lang="en-US" dirty="0" smtClean="0"/>
              <a:t>Smith, A. (2015) All Game Art Drawings Created by Ammon Smith. </a:t>
            </a:r>
          </a:p>
          <a:p>
            <a:r>
              <a:rPr lang="en-US" dirty="0" smtClean="0"/>
              <a:t>Stopwatch</a:t>
            </a:r>
            <a:r>
              <a:rPr lang="en-US" dirty="0"/>
              <a:t>. Retrieved March 21, 2015 from </a:t>
            </a:r>
            <a:r>
              <a:rPr lang="en-US" u="sng" baseline="30000" dirty="0">
                <a:hlinkClick r:id="rId7"/>
              </a:rPr>
              <a:t>http://i.ebayimg.com/images/i/181190724365-0-1/s-l1000.</a:t>
            </a:r>
            <a:r>
              <a:rPr lang="en-US" u="sng" baseline="30000" dirty="0" smtClean="0">
                <a:hlinkClick r:id="rId7"/>
              </a:rPr>
              <a:t>jpg</a:t>
            </a:r>
            <a:endParaRPr lang="en-US" u="sng" baseline="30000" dirty="0" smtClean="0"/>
          </a:p>
          <a:p>
            <a:r>
              <a:rPr lang="en-US" dirty="0"/>
              <a:t>Thumbs up guy. Retrieved March 21, 2015 from http://</a:t>
            </a:r>
            <a:r>
              <a:rPr lang="en-US" dirty="0" err="1"/>
              <a:t>www.godula.pl</a:t>
            </a:r>
            <a:r>
              <a:rPr lang="en-US" dirty="0"/>
              <a:t>/</a:t>
            </a:r>
            <a:r>
              <a:rPr lang="en-US" dirty="0" err="1"/>
              <a:t>htmlarea</a:t>
            </a:r>
            <a:r>
              <a:rPr lang="en-US" dirty="0"/>
              <a:t>/uploaded/</a:t>
            </a:r>
            <a:r>
              <a:rPr lang="en-US" dirty="0" err="1"/>
              <a:t>nowosci</a:t>
            </a:r>
            <a:r>
              <a:rPr lang="en-US" dirty="0"/>
              <a:t>/</a:t>
            </a:r>
            <a:r>
              <a:rPr lang="en-US" dirty="0" err="1"/>
              <a:t>chiptuning_instrukcja</a:t>
            </a:r>
            <a:r>
              <a:rPr lang="en-US" dirty="0"/>
              <a:t>/</a:t>
            </a:r>
            <a:r>
              <a:rPr lang="en-US" dirty="0" err="1"/>
              <a:t>ok.jpg</a:t>
            </a:r>
            <a:endParaRPr lang="en-US" dirty="0"/>
          </a:p>
          <a:p>
            <a:r>
              <a:rPr lang="en-US" dirty="0" smtClean="0"/>
              <a:t>Top </a:t>
            </a:r>
            <a:r>
              <a:rPr lang="en-US" dirty="0"/>
              <a:t>secret. Retrieved March 21, 2015 from </a:t>
            </a:r>
            <a:r>
              <a:rPr lang="en-US" u="sng" baseline="30000" dirty="0">
                <a:hlinkClick r:id="rId8"/>
              </a:rPr>
              <a:t>http://rosannatomiuk.com/wp-content/uploads/2014/07/Top-Secret2.jpg</a:t>
            </a:r>
            <a:endParaRPr lang="en-US" dirty="0">
              <a:hlinkClick r:id="rId7"/>
            </a:endParaRPr>
          </a:p>
          <a:p>
            <a:endParaRPr lang="en-US" dirty="0" smtClean="0"/>
          </a:p>
        </p:txBody>
      </p:sp>
    </p:spTree>
    <p:extLst>
      <p:ext uri="{BB962C8B-B14F-4D97-AF65-F5344CB8AC3E}">
        <p14:creationId xmlns:p14="http://schemas.microsoft.com/office/powerpoint/2010/main" val="142320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Game Platform</a:t>
            </a:r>
            <a:endParaRPr lang="en-US" dirty="0"/>
          </a:p>
        </p:txBody>
      </p:sp>
      <p:sp>
        <p:nvSpPr>
          <p:cNvPr id="3" name="Content Placeholder 2"/>
          <p:cNvSpPr>
            <a:spLocks noGrp="1"/>
          </p:cNvSpPr>
          <p:nvPr>
            <p:ph idx="1"/>
          </p:nvPr>
        </p:nvSpPr>
        <p:spPr/>
        <p:txBody>
          <a:bodyPr>
            <a:normAutofit fontScale="92500" lnSpcReduction="20000"/>
          </a:bodyPr>
          <a:lstStyle/>
          <a:p>
            <a:pPr>
              <a:lnSpc>
                <a:spcPct val="200000"/>
              </a:lnSpc>
            </a:pPr>
            <a:r>
              <a:rPr lang="en-US" dirty="0" smtClean="0"/>
              <a:t>A </a:t>
            </a:r>
            <a:r>
              <a:rPr lang="en-US" dirty="0" smtClean="0"/>
              <a:t>role </a:t>
            </a:r>
            <a:r>
              <a:rPr lang="en-US" dirty="0" smtClean="0"/>
              <a:t>playing game in a training environment where an experienced manager will be a judge to determine the level of success learners have made in making proper 3D printer related decisions. </a:t>
            </a:r>
          </a:p>
          <a:p>
            <a:pPr>
              <a:lnSpc>
                <a:spcPct val="200000"/>
              </a:lnSpc>
            </a:pPr>
            <a:r>
              <a:rPr lang="en-US" dirty="0" smtClean="0"/>
              <a:t>A actor/Manager will play the part of a client with a script, and then a learner playing the game will need to make appropriate decisions based on the needs of the client.</a:t>
            </a:r>
          </a:p>
          <a:p>
            <a:endParaRPr lang="en-US" dirty="0"/>
          </a:p>
        </p:txBody>
      </p:sp>
    </p:spTree>
    <p:extLst>
      <p:ext uri="{BB962C8B-B14F-4D97-AF65-F5344CB8AC3E}">
        <p14:creationId xmlns:p14="http://schemas.microsoft.com/office/powerpoint/2010/main" val="62560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Concept</a:t>
            </a:r>
            <a:endParaRPr lang="en-US" dirty="0"/>
          </a:p>
        </p:txBody>
      </p:sp>
      <p:sp>
        <p:nvSpPr>
          <p:cNvPr id="3" name="Content Placeholder 2"/>
          <p:cNvSpPr>
            <a:spLocks noGrp="1"/>
          </p:cNvSpPr>
          <p:nvPr>
            <p:ph idx="1"/>
          </p:nvPr>
        </p:nvSpPr>
        <p:spPr/>
        <p:txBody>
          <a:bodyPr/>
          <a:lstStyle/>
          <a:p>
            <a:r>
              <a:rPr lang="en-US" dirty="0" smtClean="0"/>
              <a:t>3D Printing Business Venture </a:t>
            </a:r>
            <a:r>
              <a:rPr lang="en-US" dirty="0" smtClean="0"/>
              <a:t>Role </a:t>
            </a:r>
            <a:r>
              <a:rPr lang="en-US" dirty="0" smtClean="0"/>
              <a:t>Play is all about continuing to educate learners about 3D printers, and using that knowledge to meet the needs of clients</a:t>
            </a:r>
            <a:r>
              <a:rPr lang="en-US" dirty="0"/>
              <a:t> </a:t>
            </a:r>
            <a:r>
              <a:rPr lang="en-US" dirty="0" smtClean="0"/>
              <a:t>in a </a:t>
            </a:r>
            <a:r>
              <a:rPr lang="en-US" dirty="0" smtClean="0"/>
              <a:t>role </a:t>
            </a:r>
            <a:r>
              <a:rPr lang="en-US" dirty="0" smtClean="0"/>
              <a:t>playing game format with management support in a training class environment, or with some helpful friends. </a:t>
            </a:r>
          </a:p>
          <a:p>
            <a:r>
              <a:rPr lang="en-US" dirty="0" smtClean="0"/>
              <a:t>As a low tech no tech game no technical equipment is required to play this game. </a:t>
            </a:r>
            <a:endParaRPr lang="en-US" dirty="0"/>
          </a:p>
        </p:txBody>
      </p:sp>
    </p:spTree>
    <p:extLst>
      <p:ext uri="{BB962C8B-B14F-4D97-AF65-F5344CB8AC3E}">
        <p14:creationId xmlns:p14="http://schemas.microsoft.com/office/powerpoint/2010/main" val="155975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Equipment</a:t>
            </a:r>
            <a:endParaRPr lang="en-US" dirty="0"/>
          </a:p>
        </p:txBody>
      </p:sp>
      <p:sp>
        <p:nvSpPr>
          <p:cNvPr id="3" name="Content Placeholder 2"/>
          <p:cNvSpPr>
            <a:spLocks noGrp="1"/>
          </p:cNvSpPr>
          <p:nvPr>
            <p:ph idx="1"/>
          </p:nvPr>
        </p:nvSpPr>
        <p:spPr/>
        <p:txBody>
          <a:bodyPr/>
          <a:lstStyle/>
          <a:p>
            <a:r>
              <a:rPr lang="en-US" dirty="0" smtClean="0"/>
              <a:t>Role </a:t>
            </a:r>
            <a:r>
              <a:rPr lang="en-US" dirty="0" smtClean="0"/>
              <a:t>playing question/script cards for an actor playing the roll of a client.</a:t>
            </a:r>
          </a:p>
          <a:p>
            <a:r>
              <a:rPr lang="en-US" dirty="0" smtClean="0"/>
              <a:t>Stopwatch.</a:t>
            </a:r>
          </a:p>
          <a:p>
            <a:r>
              <a:rPr lang="en-US" dirty="0" smtClean="0"/>
              <a:t>3D printer spec sheet aid card for the learner.</a:t>
            </a:r>
          </a:p>
          <a:p>
            <a:r>
              <a:rPr lang="en-US" dirty="0" smtClean="0"/>
              <a:t>Reward print out cards for rank advancement.</a:t>
            </a:r>
          </a:p>
          <a:p>
            <a:r>
              <a:rPr lang="en-US" dirty="0" smtClean="0"/>
              <a:t>Coupons/Candy for rewards.</a:t>
            </a:r>
          </a:p>
          <a:p>
            <a:pPr lvl="1"/>
            <a:r>
              <a:rPr lang="en-US" dirty="0" smtClean="0"/>
              <a:t>Coupons can often be retrieved from businesses easily simply by asking.</a:t>
            </a:r>
            <a:endParaRPr lang="en-US" dirty="0"/>
          </a:p>
        </p:txBody>
      </p:sp>
      <p:pic>
        <p:nvPicPr>
          <p:cNvPr id="4" name="Picture 3"/>
          <p:cNvPicPr>
            <a:picLocks noChangeAspect="1"/>
          </p:cNvPicPr>
          <p:nvPr/>
        </p:nvPicPr>
        <p:blipFill>
          <a:blip r:embed="rId2"/>
          <a:stretch>
            <a:fillRect/>
          </a:stretch>
        </p:blipFill>
        <p:spPr>
          <a:xfrm>
            <a:off x="2891374" y="2621465"/>
            <a:ext cx="795585" cy="795585"/>
          </a:xfrm>
          <a:prstGeom prst="rect">
            <a:avLst/>
          </a:prstGeom>
        </p:spPr>
      </p:pic>
      <p:pic>
        <p:nvPicPr>
          <p:cNvPr id="5" name="Picture 4"/>
          <p:cNvPicPr>
            <a:picLocks noChangeAspect="1"/>
          </p:cNvPicPr>
          <p:nvPr/>
        </p:nvPicPr>
        <p:blipFill>
          <a:blip r:embed="rId3"/>
          <a:stretch>
            <a:fillRect/>
          </a:stretch>
        </p:blipFill>
        <p:spPr>
          <a:xfrm>
            <a:off x="3686959" y="5336349"/>
            <a:ext cx="1310919" cy="1071382"/>
          </a:xfrm>
          <a:prstGeom prst="rect">
            <a:avLst/>
          </a:prstGeom>
        </p:spPr>
      </p:pic>
    </p:spTree>
    <p:extLst>
      <p:ext uri="{BB962C8B-B14F-4D97-AF65-F5344CB8AC3E}">
        <p14:creationId xmlns:p14="http://schemas.microsoft.com/office/powerpoint/2010/main" val="36834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3D Printing is a new emerging technology that a lot of art students and business professionals do not yet have a lot of real world experience using. This game helps learners secretly continue their learning about 3D printers and seeing how their differences are important in real world business scenarios.  </a:t>
            </a:r>
            <a:endParaRPr lang="en-US" dirty="0"/>
          </a:p>
          <a:p>
            <a:r>
              <a:rPr lang="en-US" dirty="0" smtClean="0"/>
              <a:t>Learners need to understand the differences in the kinds of 3D printers available; this game will help them to do this in a fun and engaging way with real rewards with feedback from experienced workers, or helpful friends.</a:t>
            </a:r>
          </a:p>
          <a:p>
            <a:r>
              <a:rPr lang="en-US" dirty="0" smtClean="0"/>
              <a:t>Learners will progress through the game in the form of a role play among upper management and other peers in training, or with friends interested in learning about 3D printing benefits. Participants in the </a:t>
            </a:r>
            <a:r>
              <a:rPr lang="en-US" dirty="0" smtClean="0"/>
              <a:t>role </a:t>
            </a:r>
            <a:r>
              <a:rPr lang="en-US" dirty="0" smtClean="0"/>
              <a:t>play game will be judged by an experienced manager, or a friend with a answer sheet and printer specs to use for verification.</a:t>
            </a:r>
            <a:endParaRPr lang="en-US" dirty="0"/>
          </a:p>
        </p:txBody>
      </p:sp>
    </p:spTree>
    <p:extLst>
      <p:ext uri="{BB962C8B-B14F-4D97-AF65-F5344CB8AC3E}">
        <p14:creationId xmlns:p14="http://schemas.microsoft.com/office/powerpoint/2010/main" val="1069214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850900"/>
          </a:xfrm>
        </p:spPr>
        <p:txBody>
          <a:bodyPr/>
          <a:lstStyle/>
          <a:p>
            <a:r>
              <a:rPr lang="en-US" dirty="0" smtClean="0"/>
              <a:t>Game Inspiration</a:t>
            </a:r>
            <a:endParaRPr lang="en-US" dirty="0"/>
          </a:p>
        </p:txBody>
      </p:sp>
      <p:sp>
        <p:nvSpPr>
          <p:cNvPr id="3" name="Content Placeholder 2"/>
          <p:cNvSpPr>
            <a:spLocks noGrp="1"/>
          </p:cNvSpPr>
          <p:nvPr>
            <p:ph idx="1"/>
          </p:nvPr>
        </p:nvSpPr>
        <p:spPr>
          <a:xfrm>
            <a:off x="546099" y="1346200"/>
            <a:ext cx="8039101" cy="1790700"/>
          </a:xfrm>
        </p:spPr>
        <p:txBody>
          <a:bodyPr>
            <a:normAutofit fontScale="92500" lnSpcReduction="10000"/>
          </a:bodyPr>
          <a:lstStyle/>
          <a:p>
            <a:r>
              <a:rPr lang="en-US" dirty="0" smtClean="0"/>
              <a:t>3D Printing Business Venture </a:t>
            </a:r>
            <a:r>
              <a:rPr lang="en-US" dirty="0" smtClean="0"/>
              <a:t>Role </a:t>
            </a:r>
            <a:r>
              <a:rPr lang="en-US" dirty="0" smtClean="0"/>
              <a:t>Playing was inspired by my own training as an employee on how to deal with irate callers in a call center. We used </a:t>
            </a:r>
            <a:r>
              <a:rPr lang="en-US" dirty="0" smtClean="0"/>
              <a:t>role </a:t>
            </a:r>
            <a:r>
              <a:rPr lang="en-US" dirty="0" smtClean="0"/>
              <a:t>play to help capture the reality of the situation. 3D printing business venture has been heavily modified to add more gamification elements such as rewards a judge, and level progression. </a:t>
            </a:r>
            <a:endParaRPr lang="en-US" dirty="0"/>
          </a:p>
        </p:txBody>
      </p:sp>
      <p:pic>
        <p:nvPicPr>
          <p:cNvPr id="4" name="Picture 3"/>
          <p:cNvPicPr>
            <a:picLocks noChangeAspect="1"/>
          </p:cNvPicPr>
          <p:nvPr/>
        </p:nvPicPr>
        <p:blipFill>
          <a:blip r:embed="rId2"/>
          <a:stretch>
            <a:fillRect/>
          </a:stretch>
        </p:blipFill>
        <p:spPr>
          <a:xfrm>
            <a:off x="2239486" y="3136900"/>
            <a:ext cx="4779391" cy="3183446"/>
          </a:xfrm>
          <a:prstGeom prst="rect">
            <a:avLst/>
          </a:prstGeom>
        </p:spPr>
      </p:pic>
    </p:spTree>
    <p:extLst>
      <p:ext uri="{BB962C8B-B14F-4D97-AF65-F5344CB8AC3E}">
        <p14:creationId xmlns:p14="http://schemas.microsoft.com/office/powerpoint/2010/main" val="369610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9025" y="162526"/>
            <a:ext cx="2139705" cy="2139705"/>
          </a:xfrm>
          <a:prstGeom prst="rect">
            <a:avLst/>
          </a:prstGeom>
        </p:spPr>
      </p:pic>
      <p:sp>
        <p:nvSpPr>
          <p:cNvPr id="2" name="Title 1"/>
          <p:cNvSpPr>
            <a:spLocks noGrp="1"/>
          </p:cNvSpPr>
          <p:nvPr>
            <p:ph type="title"/>
          </p:nvPr>
        </p:nvSpPr>
        <p:spPr>
          <a:xfrm>
            <a:off x="1560513" y="379672"/>
            <a:ext cx="7583487" cy="1044388"/>
          </a:xfrm>
        </p:spPr>
        <p:txBody>
          <a:bodyPr/>
          <a:lstStyle/>
          <a:p>
            <a:r>
              <a:rPr lang="en-US" dirty="0" smtClean="0"/>
              <a:t>Secret Selling</a:t>
            </a:r>
            <a:endParaRPr lang="en-US" dirty="0"/>
          </a:p>
        </p:txBody>
      </p:sp>
      <p:sp>
        <p:nvSpPr>
          <p:cNvPr id="3" name="Content Placeholder 2"/>
          <p:cNvSpPr>
            <a:spLocks noGrp="1"/>
          </p:cNvSpPr>
          <p:nvPr>
            <p:ph idx="1"/>
          </p:nvPr>
        </p:nvSpPr>
        <p:spPr>
          <a:xfrm>
            <a:off x="1078776" y="1869764"/>
            <a:ext cx="7169087" cy="4208930"/>
          </a:xfrm>
        </p:spPr>
        <p:txBody>
          <a:bodyPr>
            <a:normAutofit fontScale="92500" lnSpcReduction="20000"/>
          </a:bodyPr>
          <a:lstStyle/>
          <a:p>
            <a:r>
              <a:rPr lang="en-US" dirty="0" smtClean="0"/>
              <a:t>Although this is a low tech no tech game, secret selling is still important. The secret selling that is taking place in this game is creating an environment where students are continuing to learn about 3D printers, applying what they have learned from the main body of the training module, and learning how the differences in the kinds of 3D printers available apply in real work scenarios while being engaged in the game. </a:t>
            </a:r>
          </a:p>
          <a:p>
            <a:r>
              <a:rPr lang="en-US" dirty="0" smtClean="0"/>
              <a:t>Students will continue to learn through responses from clients in the game without consciously acknowledging the lessons about 3D printers and their important differences.</a:t>
            </a:r>
          </a:p>
          <a:p>
            <a:r>
              <a:rPr lang="en-US" dirty="0" smtClean="0"/>
              <a:t>Learners will gain an appreciation for 3D printers while having fun enjoying their progression in the game and interacting with management and peers.</a:t>
            </a:r>
            <a:endParaRPr lang="en-US" dirty="0"/>
          </a:p>
        </p:txBody>
      </p:sp>
      <p:pic>
        <p:nvPicPr>
          <p:cNvPr id="5" name="Picture 4"/>
          <p:cNvPicPr>
            <a:picLocks noChangeAspect="1"/>
          </p:cNvPicPr>
          <p:nvPr/>
        </p:nvPicPr>
        <p:blipFill>
          <a:blip r:embed="rId3"/>
          <a:stretch>
            <a:fillRect/>
          </a:stretch>
        </p:blipFill>
        <p:spPr>
          <a:xfrm>
            <a:off x="6308797" y="527657"/>
            <a:ext cx="1775203" cy="1142440"/>
          </a:xfrm>
          <a:prstGeom prst="rect">
            <a:avLst/>
          </a:prstGeom>
        </p:spPr>
      </p:pic>
    </p:spTree>
    <p:extLst>
      <p:ext uri="{BB962C8B-B14F-4D97-AF65-F5344CB8AC3E}">
        <p14:creationId xmlns:p14="http://schemas.microsoft.com/office/powerpoint/2010/main" val="230245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Goal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goal of 3D Printing Business </a:t>
            </a:r>
            <a:r>
              <a:rPr lang="en-US" dirty="0"/>
              <a:t>V</a:t>
            </a:r>
            <a:r>
              <a:rPr lang="en-US" dirty="0" smtClean="0"/>
              <a:t>enture is for players to correctly choose the appropriate kind of 3D printer required to complete the needs of various clients and reach the Rank of CEO in the allotted amount of time.</a:t>
            </a:r>
          </a:p>
          <a:p>
            <a:r>
              <a:rPr lang="en-US" dirty="0" smtClean="0"/>
              <a:t>Each client will have their own demands with unique needs. Learners will gain experience with real business scenarios.</a:t>
            </a:r>
          </a:p>
          <a:p>
            <a:r>
              <a:rPr lang="en-US" dirty="0"/>
              <a:t>After having completed a portion of the Module on the kinds of 3D printers available learners will </a:t>
            </a:r>
            <a:r>
              <a:rPr lang="en-US" dirty="0" smtClean="0"/>
              <a:t>participate in a </a:t>
            </a:r>
            <a:r>
              <a:rPr lang="en-US" dirty="0" smtClean="0"/>
              <a:t>role </a:t>
            </a:r>
            <a:r>
              <a:rPr lang="en-US" dirty="0" smtClean="0"/>
              <a:t>playing game with management staff where a manager or other trainee with a script will act the part of a client with specific needs that relate best to a specific type of 3D printer. Participants will </a:t>
            </a:r>
            <a:r>
              <a:rPr lang="en-US" dirty="0"/>
              <a:t>select the appropriate printer required for the </a:t>
            </a:r>
            <a:r>
              <a:rPr lang="en-US" dirty="0" smtClean="0"/>
              <a:t>task from a list provided to them.</a:t>
            </a:r>
          </a:p>
          <a:p>
            <a:r>
              <a:rPr lang="en-US" dirty="0" smtClean="0"/>
              <a:t>If a manager is not available a friend will play the role of a client and judge with an assigned script and answer sheet.</a:t>
            </a:r>
          </a:p>
          <a:p>
            <a:endParaRPr lang="en-US" dirty="0"/>
          </a:p>
        </p:txBody>
      </p:sp>
    </p:spTree>
    <p:extLst>
      <p:ext uri="{BB962C8B-B14F-4D97-AF65-F5344CB8AC3E}">
        <p14:creationId xmlns:p14="http://schemas.microsoft.com/office/powerpoint/2010/main" val="3977798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828800"/>
            <a:ext cx="7835901" cy="3454400"/>
          </a:xfrm>
        </p:spPr>
        <p:txBody>
          <a:bodyPr>
            <a:normAutofit fontScale="85000" lnSpcReduction="20000"/>
          </a:bodyPr>
          <a:lstStyle/>
          <a:p>
            <a:r>
              <a:rPr lang="en-US" dirty="0" smtClean="0"/>
              <a:t>Learners will be engaged for a variety of factors including:</a:t>
            </a:r>
          </a:p>
          <a:p>
            <a:pPr lvl="1"/>
            <a:r>
              <a:rPr lang="en-US" dirty="0" smtClean="0"/>
              <a:t>A fun learning environment interacting with management and peers in fun acting scenarios.</a:t>
            </a:r>
          </a:p>
          <a:p>
            <a:pPr lvl="1"/>
            <a:r>
              <a:rPr lang="en-US" dirty="0" smtClean="0"/>
              <a:t>A fun learning environment interacting with friends if being played outside of a work environment.</a:t>
            </a:r>
          </a:p>
          <a:p>
            <a:pPr lvl="1"/>
            <a:r>
              <a:rPr lang="en-US" dirty="0" smtClean="0"/>
              <a:t>A game theme focused on an area of learner interest</a:t>
            </a:r>
          </a:p>
          <a:p>
            <a:pPr lvl="1"/>
            <a:r>
              <a:rPr lang="en-US" dirty="0" smtClean="0"/>
              <a:t>Rewards as learners progress and make correct answer selections.</a:t>
            </a:r>
          </a:p>
          <a:p>
            <a:pPr lvl="1"/>
            <a:r>
              <a:rPr lang="en-US" dirty="0" smtClean="0"/>
              <a:t>Real rewards awarded in the form of coupons for 3D printer related equipment or nearby food locations, extra break time, preferred parking, notoriety and performance posted on a public bulletin board.</a:t>
            </a:r>
          </a:p>
          <a:p>
            <a:pPr lvl="1"/>
            <a:r>
              <a:rPr lang="en-US" dirty="0" smtClean="0"/>
              <a:t>Level and rank progression</a:t>
            </a:r>
          </a:p>
          <a:p>
            <a:pPr lvl="1"/>
            <a:r>
              <a:rPr lang="en-US" dirty="0" smtClean="0"/>
              <a:t>Users will be able develop a closer relationship with their peers boosting intrinsic motivation to perform well.</a:t>
            </a:r>
            <a:endParaRPr lang="en-US" dirty="0"/>
          </a:p>
        </p:txBody>
      </p:sp>
      <p:sp>
        <p:nvSpPr>
          <p:cNvPr id="2" name="Title 1"/>
          <p:cNvSpPr>
            <a:spLocks noGrp="1"/>
          </p:cNvSpPr>
          <p:nvPr>
            <p:ph type="title"/>
          </p:nvPr>
        </p:nvSpPr>
        <p:spPr/>
        <p:txBody>
          <a:bodyPr/>
          <a:lstStyle/>
          <a:p>
            <a:r>
              <a:rPr lang="en-US" dirty="0" smtClean="0"/>
              <a:t>Causes for Learner Engagement</a:t>
            </a:r>
            <a:endParaRPr lang="en-US" dirty="0"/>
          </a:p>
        </p:txBody>
      </p:sp>
    </p:spTree>
    <p:extLst>
      <p:ext uri="{BB962C8B-B14F-4D97-AF65-F5344CB8AC3E}">
        <p14:creationId xmlns:p14="http://schemas.microsoft.com/office/powerpoint/2010/main" val="3409786682"/>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11109</TotalTime>
  <Words>2232</Words>
  <Application>Microsoft Macintosh PowerPoint</Application>
  <PresentationFormat>On-screen Show (4:3)</PresentationFormat>
  <Paragraphs>117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Revolution</vt:lpstr>
      <vt:lpstr>3D Printing Business Venture!</vt:lpstr>
      <vt:lpstr>Game Platform</vt:lpstr>
      <vt:lpstr>Game Concept</vt:lpstr>
      <vt:lpstr>Required Equipment</vt:lpstr>
      <vt:lpstr>Concept Continued</vt:lpstr>
      <vt:lpstr>Game Inspiration</vt:lpstr>
      <vt:lpstr>Secret Selling</vt:lpstr>
      <vt:lpstr>Game Goal</vt:lpstr>
      <vt:lpstr>Causes for Learner Engagement</vt:lpstr>
      <vt:lpstr>Game Mechanics</vt:lpstr>
      <vt:lpstr>Game Mechanics Continued</vt:lpstr>
      <vt:lpstr>Ranking System</vt:lpstr>
      <vt:lpstr>Level Layout</vt:lpstr>
      <vt:lpstr>Level Layout Displayed</vt:lpstr>
      <vt:lpstr>Help Aid</vt:lpstr>
      <vt:lpstr>Client Acted Reaction Example</vt:lpstr>
      <vt:lpstr>Rewards Explained</vt:lpstr>
      <vt:lpstr>Rank Advancement/Rewards Example</vt:lpstr>
      <vt:lpstr>Sources:</vt:lpstr>
    </vt:vector>
  </TitlesOfParts>
  <Company>Student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Ammon Smith</dc:creator>
  <cp:lastModifiedBy>Ammon Smith</cp:lastModifiedBy>
  <cp:revision>73</cp:revision>
  <dcterms:created xsi:type="dcterms:W3CDTF">2015-03-07T07:15:09Z</dcterms:created>
  <dcterms:modified xsi:type="dcterms:W3CDTF">2015-03-27T16:59:44Z</dcterms:modified>
</cp:coreProperties>
</file>